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809" r:id="rId2"/>
    <p:sldMasterId id="2147484824" r:id="rId3"/>
  </p:sldMasterIdLst>
  <p:notesMasterIdLst>
    <p:notesMasterId r:id="rId53"/>
  </p:notesMasterIdLst>
  <p:sldIdLst>
    <p:sldId id="500" r:id="rId4"/>
    <p:sldId id="365" r:id="rId5"/>
    <p:sldId id="507" r:id="rId6"/>
    <p:sldId id="518" r:id="rId7"/>
    <p:sldId id="508" r:id="rId8"/>
    <p:sldId id="509" r:id="rId9"/>
    <p:sldId id="510" r:id="rId10"/>
    <p:sldId id="511" r:id="rId11"/>
    <p:sldId id="512" r:id="rId12"/>
    <p:sldId id="514" r:id="rId13"/>
    <p:sldId id="515" r:id="rId14"/>
    <p:sldId id="520" r:id="rId15"/>
    <p:sldId id="519" r:id="rId16"/>
    <p:sldId id="516" r:id="rId17"/>
    <p:sldId id="517" r:id="rId18"/>
    <p:sldId id="302" r:id="rId19"/>
    <p:sldId id="301" r:id="rId20"/>
    <p:sldId id="356" r:id="rId21"/>
    <p:sldId id="357" r:id="rId22"/>
    <p:sldId id="405" r:id="rId23"/>
    <p:sldId id="406" r:id="rId24"/>
    <p:sldId id="358" r:id="rId25"/>
    <p:sldId id="359" r:id="rId26"/>
    <p:sldId id="361" r:id="rId27"/>
    <p:sldId id="467" r:id="rId28"/>
    <p:sldId id="466" r:id="rId29"/>
    <p:sldId id="468" r:id="rId30"/>
    <p:sldId id="480" r:id="rId31"/>
    <p:sldId id="450" r:id="rId32"/>
    <p:sldId id="447" r:id="rId33"/>
    <p:sldId id="464" r:id="rId34"/>
    <p:sldId id="465" r:id="rId35"/>
    <p:sldId id="457" r:id="rId36"/>
    <p:sldId id="456" r:id="rId37"/>
    <p:sldId id="458" r:id="rId38"/>
    <p:sldId id="459" r:id="rId39"/>
    <p:sldId id="460" r:id="rId40"/>
    <p:sldId id="461" r:id="rId41"/>
    <p:sldId id="462" r:id="rId42"/>
    <p:sldId id="463" r:id="rId43"/>
    <p:sldId id="522" r:id="rId44"/>
    <p:sldId id="523" r:id="rId45"/>
    <p:sldId id="472" r:id="rId46"/>
    <p:sldId id="524" r:id="rId47"/>
    <p:sldId id="525" r:id="rId48"/>
    <p:sldId id="526" r:id="rId49"/>
    <p:sldId id="527" r:id="rId50"/>
    <p:sldId id="528" r:id="rId51"/>
    <p:sldId id="530" r:id="rId5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6" d="100"/>
          <a:sy n="86" d="100"/>
        </p:scale>
        <p:origin x="930" y="3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0B35A04E-A6D2-45CB-BE8F-81E41FCD25DE}" type="datetimeFigureOut">
              <a:rPr lang="en-US"/>
              <a:pPr>
                <a:defRPr/>
              </a:pPr>
              <a:t>1/13/2019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74F6508-14B2-4395-92CE-F65369B8E036}" type="slidenum">
              <a:rPr lang="en-US" altLang="en-US"/>
              <a:pPr>
                <a:defRPr/>
              </a:pPr>
              <a:t>‹#›</a:t>
            </a:fld>
            <a:endParaRPr lang="en-US" altLang="en-US"/>
          </a:p>
        </p:txBody>
      </p:sp>
    </p:spTree>
    <p:extLst>
      <p:ext uri="{BB962C8B-B14F-4D97-AF65-F5344CB8AC3E}">
        <p14:creationId xmlns:p14="http://schemas.microsoft.com/office/powerpoint/2010/main" val="26380086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2BAFF68-DDBB-464E-AAB6-EA816BD65837}" type="slidenum">
              <a:rPr lang="en-US" altLang="en-US"/>
              <a:pPr>
                <a:defRPr/>
              </a:pPr>
              <a:t>‹#›</a:t>
            </a:fld>
            <a:endParaRPr lang="en-US" altLang="en-US"/>
          </a:p>
        </p:txBody>
      </p:sp>
    </p:spTree>
    <p:extLst>
      <p:ext uri="{BB962C8B-B14F-4D97-AF65-F5344CB8AC3E}">
        <p14:creationId xmlns:p14="http://schemas.microsoft.com/office/powerpoint/2010/main" val="13553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503049-EBB5-439C-91B3-D4467E77A841}" type="slidenum">
              <a:rPr lang="en-US" altLang="en-US"/>
              <a:pPr>
                <a:defRPr/>
              </a:pPr>
              <a:t>‹#›</a:t>
            </a:fld>
            <a:endParaRPr lang="en-US" altLang="en-US"/>
          </a:p>
        </p:txBody>
      </p:sp>
    </p:spTree>
    <p:extLst>
      <p:ext uri="{BB962C8B-B14F-4D97-AF65-F5344CB8AC3E}">
        <p14:creationId xmlns:p14="http://schemas.microsoft.com/office/powerpoint/2010/main" val="340697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6E2DDF-5AE1-4E5C-968D-BDB9D76D433D}" type="slidenum">
              <a:rPr lang="en-US" altLang="en-US"/>
              <a:pPr>
                <a:defRPr/>
              </a:pPr>
              <a:t>‹#›</a:t>
            </a:fld>
            <a:endParaRPr lang="en-US" altLang="en-US"/>
          </a:p>
        </p:txBody>
      </p:sp>
    </p:spTree>
    <p:extLst>
      <p:ext uri="{BB962C8B-B14F-4D97-AF65-F5344CB8AC3E}">
        <p14:creationId xmlns:p14="http://schemas.microsoft.com/office/powerpoint/2010/main" val="168056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453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6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7504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3212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525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6772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872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0857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EAFEEE-FB9C-4EF2-A353-72E1C433678B}" type="slidenum">
              <a:rPr lang="en-US" altLang="en-US"/>
              <a:pPr>
                <a:defRPr/>
              </a:pPr>
              <a:t>‹#›</a:t>
            </a:fld>
            <a:endParaRPr lang="en-US" altLang="en-US"/>
          </a:p>
        </p:txBody>
      </p:sp>
    </p:spTree>
    <p:extLst>
      <p:ext uri="{BB962C8B-B14F-4D97-AF65-F5344CB8AC3E}">
        <p14:creationId xmlns:p14="http://schemas.microsoft.com/office/powerpoint/2010/main" val="1295426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09544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3686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71828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ilat_content">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76200" y="76200"/>
            <a:ext cx="362279" cy="286232"/>
          </a:xfrm>
        </p:spPr>
        <p:txBody>
          <a:bodyPr wrap="none" lIns="0" rIns="0">
            <a:spAutoFit/>
          </a:bodyPr>
          <a:lstStyle>
            <a:lvl1pPr marL="3175" indent="0" algn="l">
              <a:buFont typeface="Arial" pitchFamily="34" charset="0"/>
              <a:buNone/>
              <a:defRPr sz="1400"/>
            </a:lvl1pPr>
          </a:lstStyle>
          <a:p>
            <a:pPr lvl="0"/>
            <a:r>
              <a:rPr lang="en-US" dirty="0"/>
              <a:t>1.1.1</a:t>
            </a:r>
          </a:p>
        </p:txBody>
      </p:sp>
      <p:sp>
        <p:nvSpPr>
          <p:cNvPr id="6" name="Content Placeholder 5"/>
          <p:cNvSpPr>
            <a:spLocks noGrp="1"/>
          </p:cNvSpPr>
          <p:nvPr>
            <p:ph sz="quarter" idx="16"/>
          </p:nvPr>
        </p:nvSpPr>
        <p:spPr>
          <a:xfrm>
            <a:off x="800100" y="914400"/>
            <a:ext cx="75438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7"/>
          </p:nvPr>
        </p:nvSpPr>
        <p:spPr/>
        <p:txBody>
          <a:bodyPr/>
          <a:lstStyle/>
          <a:p>
            <a:fld id="{C9E0BD18-2448-4EF3-B0C3-52A5F1EA5CD7}" type="datetime1">
              <a:rPr lang="en-US" smtClean="0">
                <a:solidFill>
                  <a:srgbClr val="323232"/>
                </a:solidFill>
              </a:rPr>
              <a:pPr/>
              <a:t>1/13/2019</a:t>
            </a:fld>
            <a:endParaRPr lang="en-US" dirty="0">
              <a:solidFill>
                <a:srgbClr val="323232"/>
              </a:solidFill>
            </a:endParaRPr>
          </a:p>
        </p:txBody>
      </p:sp>
      <p:sp>
        <p:nvSpPr>
          <p:cNvPr id="3" name="Footer Placeholder 2"/>
          <p:cNvSpPr>
            <a:spLocks noGrp="1"/>
          </p:cNvSpPr>
          <p:nvPr>
            <p:ph type="ftr" sz="quarter" idx="18"/>
          </p:nvPr>
        </p:nvSpPr>
        <p:spPr/>
        <p:txBody>
          <a:bodyPr/>
          <a:lstStyle/>
          <a:p>
            <a:endParaRPr lang="en-US" dirty="0">
              <a:solidFill>
                <a:srgbClr val="323232"/>
              </a:solidFill>
            </a:endParaRPr>
          </a:p>
        </p:txBody>
      </p:sp>
      <p:sp>
        <p:nvSpPr>
          <p:cNvPr id="4" name="Slide Number Placeholder 3"/>
          <p:cNvSpPr>
            <a:spLocks noGrp="1"/>
          </p:cNvSpPr>
          <p:nvPr>
            <p:ph type="sldNum" sz="quarter" idx="19"/>
          </p:nvPr>
        </p:nvSpPr>
        <p:spPr>
          <a:xfrm>
            <a:off x="8663940" y="6601968"/>
            <a:ext cx="480060" cy="237744"/>
          </a:xfrm>
        </p:spPr>
        <p:txBody>
          <a:bodyPr/>
          <a:lstStyle>
            <a:lvl1pPr>
              <a:defRPr sz="1000"/>
            </a:lvl1pPr>
          </a:lstStyle>
          <a:p>
            <a:fld id="{D57F1E4F-1CFF-5643-939E-217C01CDF565}" type="slidenum">
              <a:rPr lang="en-US" smtClean="0">
                <a:solidFill>
                  <a:srgbClr val="323232"/>
                </a:solidFill>
              </a:rPr>
              <a:pPr/>
              <a:t>‹#›</a:t>
            </a:fld>
            <a:endParaRPr lang="en-US" dirty="0">
              <a:solidFill>
                <a:srgbClr val="323232"/>
              </a:solidFill>
            </a:endParaRPr>
          </a:p>
        </p:txBody>
      </p:sp>
    </p:spTree>
    <p:extLst>
      <p:ext uri="{BB962C8B-B14F-4D97-AF65-F5344CB8AC3E}">
        <p14:creationId xmlns:p14="http://schemas.microsoft.com/office/powerpoint/2010/main" val="1549137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gradFill rotWithShape="1">
          <a:gsLst>
            <a:gs pos="100000">
              <a:schemeClr val="accent1">
                <a:alpha val="80000"/>
              </a:schemeClr>
            </a:gs>
            <a:gs pos="0">
              <a:schemeClr val="accent1">
                <a:lumMod val="40000"/>
                <a:lumOff val="60000"/>
                <a:alpha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71550" y="4572000"/>
            <a:ext cx="7200900" cy="841248"/>
          </a:xfrm>
        </p:spPr>
        <p:txBody>
          <a:bodyPr anchor="t">
            <a:normAutofit/>
          </a:bodyPr>
          <a:lstStyle>
            <a:lvl1pPr marL="0" indent="0" algn="ctr">
              <a:spcBef>
                <a:spcPts val="0"/>
              </a:spcBef>
              <a:buNone/>
              <a:defRPr sz="2000">
                <a:solidFill>
                  <a:schemeClr val="tx1">
                    <a:lumMod val="90000"/>
                    <a:lumOff val="1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7" name="Title 6"/>
          <p:cNvSpPr>
            <a:spLocks noGrp="1"/>
          </p:cNvSpPr>
          <p:nvPr>
            <p:ph type="title"/>
          </p:nvPr>
        </p:nvSpPr>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412215289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D07966-5D4C-43B1-8F2E-DE64C0CEBF5B}" type="datetime1">
              <a:rPr lang="en-US" smtClean="0">
                <a:solidFill>
                  <a:srgbClr val="323232"/>
                </a:solidFill>
              </a:rPr>
              <a:pPr/>
              <a:t>1/13/2019</a:t>
            </a:fld>
            <a:endParaRPr lang="en-US" dirty="0">
              <a:solidFill>
                <a:srgbClr val="323232"/>
              </a:solidFill>
            </a:endParaRPr>
          </a:p>
        </p:txBody>
      </p:sp>
      <p:sp>
        <p:nvSpPr>
          <p:cNvPr id="4" name="Footer Placeholder 3"/>
          <p:cNvSpPr>
            <a:spLocks noGrp="1"/>
          </p:cNvSpPr>
          <p:nvPr>
            <p:ph type="ftr" sz="quarter" idx="11"/>
          </p:nvPr>
        </p:nvSpPr>
        <p:spPr/>
        <p:txBody>
          <a:bodyPr/>
          <a:lstStyle/>
          <a:p>
            <a:endParaRPr lang="en-US" dirty="0">
              <a:solidFill>
                <a:srgbClr val="323232"/>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solidFill>
                  <a:srgbClr val="323232"/>
                </a:solidFill>
              </a:rPr>
              <a:pPr/>
              <a:t>‹#›</a:t>
            </a:fld>
            <a:endParaRPr lang="en-US" dirty="0">
              <a:solidFill>
                <a:srgbClr val="323232"/>
              </a:solidFill>
            </a:endParaRPr>
          </a:p>
        </p:txBody>
      </p:sp>
    </p:spTree>
    <p:extLst>
      <p:ext uri="{BB962C8B-B14F-4D97-AF65-F5344CB8AC3E}">
        <p14:creationId xmlns:p14="http://schemas.microsoft.com/office/powerpoint/2010/main" val="3590487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460990-02DD-43B4-BACF-A4006504BE3D}" type="slidenum">
              <a:rPr lang="en-US" altLang="en-US"/>
              <a:pPr>
                <a:defRPr/>
              </a:pPr>
              <a:t>‹#›</a:t>
            </a:fld>
            <a:endParaRPr lang="en-US" altLang="en-US"/>
          </a:p>
        </p:txBody>
      </p:sp>
    </p:spTree>
    <p:extLst>
      <p:ext uri="{BB962C8B-B14F-4D97-AF65-F5344CB8AC3E}">
        <p14:creationId xmlns:p14="http://schemas.microsoft.com/office/powerpoint/2010/main" val="722389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0CC9BD0-F9E8-44E0-B790-376F1AF48042}" type="slidenum">
              <a:rPr lang="en-US" altLang="en-US"/>
              <a:pPr>
                <a:defRPr/>
              </a:pPr>
              <a:t>‹#›</a:t>
            </a:fld>
            <a:endParaRPr lang="en-US" altLang="en-US"/>
          </a:p>
        </p:txBody>
      </p:sp>
    </p:spTree>
    <p:extLst>
      <p:ext uri="{BB962C8B-B14F-4D97-AF65-F5344CB8AC3E}">
        <p14:creationId xmlns:p14="http://schemas.microsoft.com/office/powerpoint/2010/main" val="2580851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20E985-6738-45A7-90D4-6432B7FE5045}" type="slidenum">
              <a:rPr lang="en-US" altLang="en-US"/>
              <a:pPr>
                <a:defRPr/>
              </a:pPr>
              <a:t>‹#›</a:t>
            </a:fld>
            <a:endParaRPr lang="en-US" altLang="en-US"/>
          </a:p>
        </p:txBody>
      </p:sp>
    </p:spTree>
    <p:extLst>
      <p:ext uri="{BB962C8B-B14F-4D97-AF65-F5344CB8AC3E}">
        <p14:creationId xmlns:p14="http://schemas.microsoft.com/office/powerpoint/2010/main" val="171703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BC32EA8-4554-4BA0-BEEF-69E1627A54DE}" type="slidenum">
              <a:rPr lang="en-US" altLang="en-US"/>
              <a:pPr>
                <a:defRPr/>
              </a:pPr>
              <a:t>‹#›</a:t>
            </a:fld>
            <a:endParaRPr lang="en-US" altLang="en-US"/>
          </a:p>
        </p:txBody>
      </p:sp>
    </p:spTree>
    <p:extLst>
      <p:ext uri="{BB962C8B-B14F-4D97-AF65-F5344CB8AC3E}">
        <p14:creationId xmlns:p14="http://schemas.microsoft.com/office/powerpoint/2010/main" val="250356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9062A6-3C3E-479E-BC2C-FD316FD08543}" type="slidenum">
              <a:rPr lang="en-US" altLang="en-US"/>
              <a:pPr>
                <a:defRPr/>
              </a:pPr>
              <a:t>‹#›</a:t>
            </a:fld>
            <a:endParaRPr lang="en-US" altLang="en-US"/>
          </a:p>
        </p:txBody>
      </p:sp>
    </p:spTree>
    <p:extLst>
      <p:ext uri="{BB962C8B-B14F-4D97-AF65-F5344CB8AC3E}">
        <p14:creationId xmlns:p14="http://schemas.microsoft.com/office/powerpoint/2010/main" val="402349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CC83F2B-6ECB-4911-8971-B0FD047BCB37}" type="slidenum">
              <a:rPr lang="en-US" altLang="en-US"/>
              <a:pPr>
                <a:defRPr/>
              </a:pPr>
              <a:t>‹#›</a:t>
            </a:fld>
            <a:endParaRPr lang="en-US" altLang="en-US"/>
          </a:p>
        </p:txBody>
      </p:sp>
    </p:spTree>
    <p:extLst>
      <p:ext uri="{BB962C8B-B14F-4D97-AF65-F5344CB8AC3E}">
        <p14:creationId xmlns:p14="http://schemas.microsoft.com/office/powerpoint/2010/main" val="3327874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12DF03E-82F0-45B3-B6B1-F1623EA526D7}" type="slidenum">
              <a:rPr lang="en-US" altLang="en-US"/>
              <a:pPr>
                <a:defRPr/>
              </a:pPr>
              <a:t>‹#›</a:t>
            </a:fld>
            <a:endParaRPr lang="en-US" altLang="en-US"/>
          </a:p>
        </p:txBody>
      </p:sp>
    </p:spTree>
    <p:extLst>
      <p:ext uri="{BB962C8B-B14F-4D97-AF65-F5344CB8AC3E}">
        <p14:creationId xmlns:p14="http://schemas.microsoft.com/office/powerpoint/2010/main" val="210402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DC1BAC2-ABBE-4C18-893D-66F8C5453A4C}" type="slidenum">
              <a:rPr lang="en-US" altLang="en-US"/>
              <a:pPr>
                <a:defRPr/>
              </a:pPr>
              <a:t>‹#›</a:t>
            </a:fld>
            <a:endParaRPr lang="en-US" altLang="en-US"/>
          </a:p>
        </p:txBody>
      </p:sp>
    </p:spTree>
    <p:extLst>
      <p:ext uri="{BB962C8B-B14F-4D97-AF65-F5344CB8AC3E}">
        <p14:creationId xmlns:p14="http://schemas.microsoft.com/office/powerpoint/2010/main" val="3711037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6FD016A-802A-4D69-ACB7-49DE74E0257F}" type="slidenum">
              <a:rPr lang="en-US" altLang="en-US"/>
              <a:pPr>
                <a:defRPr/>
              </a:pPr>
              <a:t>‹#›</a:t>
            </a:fld>
            <a:endParaRPr lang="en-US" altLang="en-US"/>
          </a:p>
        </p:txBody>
      </p:sp>
    </p:spTree>
    <p:extLst>
      <p:ext uri="{BB962C8B-B14F-4D97-AF65-F5344CB8AC3E}">
        <p14:creationId xmlns:p14="http://schemas.microsoft.com/office/powerpoint/2010/main" val="3207287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8B3DF59-C990-44D8-9DC2-F99FDB56E754}" type="slidenum">
              <a:rPr lang="en-US" altLang="en-US"/>
              <a:pPr>
                <a:defRPr/>
              </a:pPr>
              <a:t>‹#›</a:t>
            </a:fld>
            <a:endParaRPr lang="en-US" altLang="en-US"/>
          </a:p>
        </p:txBody>
      </p:sp>
    </p:spTree>
    <p:extLst>
      <p:ext uri="{BB962C8B-B14F-4D97-AF65-F5344CB8AC3E}">
        <p14:creationId xmlns:p14="http://schemas.microsoft.com/office/powerpoint/2010/main" val="1955856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74E024-BE3C-45A6-A8F4-71D1DF6E605A}" type="slidenum">
              <a:rPr lang="en-US" altLang="en-US"/>
              <a:pPr>
                <a:defRPr/>
              </a:pPr>
              <a:t>‹#›</a:t>
            </a:fld>
            <a:endParaRPr lang="en-US" altLang="en-US"/>
          </a:p>
        </p:txBody>
      </p:sp>
    </p:spTree>
    <p:extLst>
      <p:ext uri="{BB962C8B-B14F-4D97-AF65-F5344CB8AC3E}">
        <p14:creationId xmlns:p14="http://schemas.microsoft.com/office/powerpoint/2010/main" val="2773060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5F67B1-868C-4DD8-B037-19EC0CAD6EB4}" type="slidenum">
              <a:rPr lang="en-US" altLang="en-US"/>
              <a:pPr>
                <a:defRPr/>
              </a:pPr>
              <a:t>‹#›</a:t>
            </a:fld>
            <a:endParaRPr lang="en-US" altLang="en-US"/>
          </a:p>
        </p:txBody>
      </p:sp>
    </p:spTree>
    <p:extLst>
      <p:ext uri="{BB962C8B-B14F-4D97-AF65-F5344CB8AC3E}">
        <p14:creationId xmlns:p14="http://schemas.microsoft.com/office/powerpoint/2010/main" val="36921025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9B9E65C-48D2-4A8C-B998-BE27125C1ABE}" type="slidenum">
              <a:rPr lang="en-US" altLang="en-US"/>
              <a:pPr>
                <a:defRPr/>
              </a:pPr>
              <a:t>‹#›</a:t>
            </a:fld>
            <a:endParaRPr lang="en-US" altLang="en-US"/>
          </a:p>
        </p:txBody>
      </p:sp>
    </p:spTree>
    <p:extLst>
      <p:ext uri="{BB962C8B-B14F-4D97-AF65-F5344CB8AC3E}">
        <p14:creationId xmlns:p14="http://schemas.microsoft.com/office/powerpoint/2010/main" val="1854910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69A3AAE-4709-4D2C-AABE-6A0BB80904EE}" type="slidenum">
              <a:rPr lang="en-US" altLang="en-US"/>
              <a:pPr>
                <a:defRPr/>
              </a:pPr>
              <a:t>‹#›</a:t>
            </a:fld>
            <a:endParaRPr lang="en-US" altLang="en-US"/>
          </a:p>
        </p:txBody>
      </p:sp>
    </p:spTree>
    <p:extLst>
      <p:ext uri="{BB962C8B-B14F-4D97-AF65-F5344CB8AC3E}">
        <p14:creationId xmlns:p14="http://schemas.microsoft.com/office/powerpoint/2010/main" val="444367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E4FF910-B167-4DE5-B1D0-627C49C25BA6}" type="slidenum">
              <a:rPr lang="en-US" altLang="en-US"/>
              <a:pPr>
                <a:defRPr/>
              </a:pPr>
              <a:t>‹#›</a:t>
            </a:fld>
            <a:endParaRPr lang="en-US" altLang="en-US"/>
          </a:p>
        </p:txBody>
      </p:sp>
    </p:spTree>
    <p:extLst>
      <p:ext uri="{BB962C8B-B14F-4D97-AF65-F5344CB8AC3E}">
        <p14:creationId xmlns:p14="http://schemas.microsoft.com/office/powerpoint/2010/main" val="2949327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8D548C-95BE-48F4-827C-740CEE2FF67A}" type="slidenum">
              <a:rPr lang="en-US" altLang="en-US"/>
              <a:pPr>
                <a:defRPr/>
              </a:pPr>
              <a:t>‹#›</a:t>
            </a:fld>
            <a:endParaRPr lang="en-US" altLang="en-US"/>
          </a:p>
        </p:txBody>
      </p:sp>
    </p:spTree>
    <p:extLst>
      <p:ext uri="{BB962C8B-B14F-4D97-AF65-F5344CB8AC3E}">
        <p14:creationId xmlns:p14="http://schemas.microsoft.com/office/powerpoint/2010/main" val="1535138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20330EE-C38C-46D0-A4B4-28FA95ED6084}" type="slidenum">
              <a:rPr lang="en-US" altLang="en-US"/>
              <a:pPr>
                <a:defRPr/>
              </a:pPr>
              <a:t>‹#›</a:t>
            </a:fld>
            <a:endParaRPr lang="en-US" altLang="en-US"/>
          </a:p>
        </p:txBody>
      </p:sp>
    </p:spTree>
    <p:extLst>
      <p:ext uri="{BB962C8B-B14F-4D97-AF65-F5344CB8AC3E}">
        <p14:creationId xmlns:p14="http://schemas.microsoft.com/office/powerpoint/2010/main" val="1617884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F56248C-6958-4BDB-92DC-BD6D8D7EA00B}" type="slidenum">
              <a:rPr lang="en-US" altLang="en-US"/>
              <a:pPr>
                <a:defRPr/>
              </a:pPr>
              <a:t>‹#›</a:t>
            </a:fld>
            <a:endParaRPr lang="en-US" altLang="en-US"/>
          </a:p>
        </p:txBody>
      </p:sp>
    </p:spTree>
    <p:extLst>
      <p:ext uri="{BB962C8B-B14F-4D97-AF65-F5344CB8AC3E}">
        <p14:creationId xmlns:p14="http://schemas.microsoft.com/office/powerpoint/2010/main" val="309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25F83E5-3DCC-495F-839D-7CFFEFAA04B9}" type="slidenum">
              <a:rPr lang="en-US" altLang="en-US"/>
              <a:pPr>
                <a:defRPr/>
              </a:pPr>
              <a:t>‹#›</a:t>
            </a:fld>
            <a:endParaRPr lang="en-US" altLang="en-US"/>
          </a:p>
        </p:txBody>
      </p:sp>
    </p:spTree>
    <p:extLst>
      <p:ext uri="{BB962C8B-B14F-4D97-AF65-F5344CB8AC3E}">
        <p14:creationId xmlns:p14="http://schemas.microsoft.com/office/powerpoint/2010/main" val="117749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5EFE9DE-D900-43F1-A848-15F50417D21F}" type="slidenum">
              <a:rPr lang="en-US" altLang="en-US"/>
              <a:pPr>
                <a:defRPr/>
              </a:pPr>
              <a:t>‹#›</a:t>
            </a:fld>
            <a:endParaRPr lang="en-US" altLang="en-US"/>
          </a:p>
        </p:txBody>
      </p:sp>
    </p:spTree>
    <p:extLst>
      <p:ext uri="{BB962C8B-B14F-4D97-AF65-F5344CB8AC3E}">
        <p14:creationId xmlns:p14="http://schemas.microsoft.com/office/powerpoint/2010/main" val="371945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FC7CC9-A3E9-446D-928A-432455AA7460}" type="slidenum">
              <a:rPr lang="en-US" altLang="en-US"/>
              <a:pPr>
                <a:defRPr/>
              </a:pPr>
              <a:t>‹#›</a:t>
            </a:fld>
            <a:endParaRPr lang="en-US" altLang="en-US"/>
          </a:p>
        </p:txBody>
      </p:sp>
    </p:spTree>
    <p:extLst>
      <p:ext uri="{BB962C8B-B14F-4D97-AF65-F5344CB8AC3E}">
        <p14:creationId xmlns:p14="http://schemas.microsoft.com/office/powerpoint/2010/main" val="99820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B901567-FFB9-459A-B7A7-F61D216F1D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689EEEB1-176A-431E-B30B-7F1165B11AB1}" type="datetimeFigureOut">
              <a:rPr lang="en-US" smtClean="0">
                <a:solidFill>
                  <a:prstClr val="black">
                    <a:tint val="75000"/>
                  </a:prstClr>
                </a:solidFill>
                <a:latin typeface="Calibri"/>
              </a:rPr>
              <a:pPr eaLnBrk="1" fontAlgn="auto" hangingPunct="1">
                <a:spcBef>
                  <a:spcPts val="0"/>
                </a:spcBef>
                <a:spcAft>
                  <a:spcPts val="0"/>
                </a:spcAft>
              </a:pPr>
              <a:t>1/13/2019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64EBF7A6-D3E9-478A-BBD1-FF8049C4F290}" type="slidenum">
              <a:rPr lang="en-US" smtClean="0">
                <a:solidFill>
                  <a:prstClr val="black">
                    <a:tint val="75000"/>
                  </a:prstClr>
                </a:solidFill>
                <a:latin typeface="Calibri"/>
              </a:rPr>
              <a:pPr eaLnBrk="1" fontAlgn="auto" hangingPunct="1">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00186373"/>
      </p:ext>
    </p:extLst>
  </p:cSld>
  <p:clrMap bg1="lt1" tx1="dk1" bg2="lt2" tx2="dk2" accent1="accent1" accent2="accent2" accent3="accent3" accent4="accent4" accent5="accent5" accent6="accent6" hlink="hlink" folHlink="folHlink"/>
  <p:sldLayoutIdLst>
    <p:sldLayoutId id="2147484810" r:id="rId1"/>
    <p:sldLayoutId id="2147484811" r:id="rId2"/>
    <p:sldLayoutId id="2147484812" r:id="rId3"/>
    <p:sldLayoutId id="2147484813" r:id="rId4"/>
    <p:sldLayoutId id="2147484814" r:id="rId5"/>
    <p:sldLayoutId id="2147484815" r:id="rId6"/>
    <p:sldLayoutId id="2147484816" r:id="rId7"/>
    <p:sldLayoutId id="2147484817" r:id="rId8"/>
    <p:sldLayoutId id="2147484818" r:id="rId9"/>
    <p:sldLayoutId id="2147484819" r:id="rId10"/>
    <p:sldLayoutId id="2147484820" r:id="rId11"/>
    <p:sldLayoutId id="2147484821" r:id="rId12"/>
    <p:sldLayoutId id="2147484822" r:id="rId13"/>
    <p:sldLayoutId id="214748482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a:defRPr/>
            </a:pPr>
            <a:fld id="{0450A8DC-5F69-4F5C-9DFD-EFE693B32BFC}" type="slidenum">
              <a:rPr lang="en-US" altLang="en-US"/>
              <a:pPr>
                <a:defRPr/>
              </a:pPr>
              <a:t>‹#›</a:t>
            </a:fld>
            <a:endParaRPr lang="en-US" altLang="en-US"/>
          </a:p>
        </p:txBody>
      </p:sp>
    </p:spTree>
    <p:extLst>
      <p:ext uri="{BB962C8B-B14F-4D97-AF65-F5344CB8AC3E}">
        <p14:creationId xmlns:p14="http://schemas.microsoft.com/office/powerpoint/2010/main" val="3665917651"/>
      </p:ext>
    </p:extLst>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 id="2147484836" r:id="rId12"/>
    <p:sldLayoutId id="2147484837" r:id="rId13"/>
    <p:sldLayoutId id="2147484838" r:id="rId14"/>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defRPr>
      </a:lvl2pPr>
      <a:lvl3pPr algn="ctr" rtl="0" eaLnBrk="0" fontAlgn="base" hangingPunct="0">
        <a:spcBef>
          <a:spcPct val="0"/>
        </a:spcBef>
        <a:spcAft>
          <a:spcPct val="0"/>
        </a:spcAft>
        <a:defRPr sz="2800">
          <a:solidFill>
            <a:schemeClr val="tx2"/>
          </a:solidFill>
          <a:latin typeface="Arial" pitchFamily="34" charset="0"/>
        </a:defRPr>
      </a:lvl3pPr>
      <a:lvl4pPr algn="ctr" rtl="0" eaLnBrk="0" fontAlgn="base" hangingPunct="0">
        <a:spcBef>
          <a:spcPct val="0"/>
        </a:spcBef>
        <a:spcAft>
          <a:spcPct val="0"/>
        </a:spcAft>
        <a:defRPr sz="2800">
          <a:solidFill>
            <a:schemeClr val="tx2"/>
          </a:solidFill>
          <a:latin typeface="Arial" pitchFamily="34" charset="0"/>
        </a:defRPr>
      </a:lvl4pPr>
      <a:lvl5pPr algn="ctr" rtl="0" eaLnBrk="0" fontAlgn="base" hangingPunct="0">
        <a:spcBef>
          <a:spcPct val="0"/>
        </a:spcBef>
        <a:spcAft>
          <a:spcPct val="0"/>
        </a:spcAft>
        <a:defRPr sz="2800">
          <a:solidFill>
            <a:schemeClr val="tx2"/>
          </a:solidFill>
          <a:latin typeface="Arial" pitchFamily="34" charset="0"/>
        </a:defRPr>
      </a:lvl5pPr>
      <a:lvl6pPr marL="457200" algn="ctr" rtl="0" fontAlgn="base">
        <a:spcBef>
          <a:spcPct val="0"/>
        </a:spcBef>
        <a:spcAft>
          <a:spcPct val="0"/>
        </a:spcAft>
        <a:defRPr sz="2800">
          <a:solidFill>
            <a:schemeClr val="tx2"/>
          </a:solidFill>
          <a:latin typeface="Arial" pitchFamily="34" charset="0"/>
        </a:defRPr>
      </a:lvl6pPr>
      <a:lvl7pPr marL="914400" algn="ctr" rtl="0" fontAlgn="base">
        <a:spcBef>
          <a:spcPct val="0"/>
        </a:spcBef>
        <a:spcAft>
          <a:spcPct val="0"/>
        </a:spcAft>
        <a:defRPr sz="2800">
          <a:solidFill>
            <a:schemeClr val="tx2"/>
          </a:solidFill>
          <a:latin typeface="Arial" pitchFamily="34" charset="0"/>
        </a:defRPr>
      </a:lvl7pPr>
      <a:lvl8pPr marL="1371600" algn="ctr" rtl="0" fontAlgn="base">
        <a:spcBef>
          <a:spcPct val="0"/>
        </a:spcBef>
        <a:spcAft>
          <a:spcPct val="0"/>
        </a:spcAft>
        <a:defRPr sz="2800">
          <a:solidFill>
            <a:schemeClr val="tx2"/>
          </a:solidFill>
          <a:latin typeface="Arial" pitchFamily="34" charset="0"/>
        </a:defRPr>
      </a:lvl8pPr>
      <a:lvl9pPr marL="1828800" algn="ctr" rtl="0" fontAlgn="base">
        <a:spcBef>
          <a:spcPct val="0"/>
        </a:spcBef>
        <a:spcAft>
          <a:spcPct val="0"/>
        </a:spcAft>
        <a:defRPr sz="28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ncdc.noaa.gov/cag/time-series/global/globe/land_ocean/ytd/12/1880-2016"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ncdc.noaa.gov/cag/time-series/global/globe/land_ocean/ytd/12/1880-2016"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usnews.com/news/blogs/washington-whispers/2013/03/15/apollo-7-astronaut-uses-pastafarian-chart-on-pirates-and-global-temperatures-to-argue-climate-change-isnt-real" TargetMode="External"/><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srl.noaa.gov/gmd/ccgg/trends/full.html" TargetMode="External"/><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co2.utah.edu/" TargetMode="Externa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circ.ahajournals.org/content/125/10/1211.full"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Reproducible-Science-Curriculum/Reproducible-Science-Hackathon-Dec-08-2014/wiki/Irreproducible-Examples"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circ.ahajournals.org/content/125/10/1211.full#ref-7"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nature.com/news/journals-unite-for-reproducibility-1.16259"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hyperlink" Target="http://ut.water.usgs.gov/greatsaltlake/elevations/"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a:extLst>
              <a:ext uri="{FF2B5EF4-FFF2-40B4-BE49-F238E27FC236}">
                <a16:creationId xmlns:a16="http://schemas.microsoft.com/office/drawing/2014/main" id="{BF0366CE-FD86-4F02-9C2E-2A2D97E0C8F6}"/>
              </a:ext>
            </a:extLst>
          </p:cNvPr>
          <p:cNvSpPr>
            <a:spLocks noGrp="1"/>
          </p:cNvSpPr>
          <p:nvPr>
            <p:ph type="title"/>
          </p:nvPr>
        </p:nvSpPr>
        <p:spPr/>
        <p:txBody>
          <a:bodyPr/>
          <a:lstStyle/>
          <a:p>
            <a:r>
              <a:rPr lang="en-US" altLang="en-US" sz="3600"/>
              <a:t>ATMOSPHERIC SCIENCES  5040/6040- Environmental Statistics</a:t>
            </a:r>
          </a:p>
        </p:txBody>
      </p:sp>
      <p:sp>
        <p:nvSpPr>
          <p:cNvPr id="21507" name="Content Placeholder 4">
            <a:extLst>
              <a:ext uri="{FF2B5EF4-FFF2-40B4-BE49-F238E27FC236}">
                <a16:creationId xmlns:a16="http://schemas.microsoft.com/office/drawing/2014/main" id="{031BCB69-8A31-4CF5-A0B0-740DF58F38AE}"/>
              </a:ext>
            </a:extLst>
          </p:cNvPr>
          <p:cNvSpPr>
            <a:spLocks noGrp="1"/>
          </p:cNvSpPr>
          <p:nvPr>
            <p:ph idx="1"/>
          </p:nvPr>
        </p:nvSpPr>
        <p:spPr>
          <a:xfrm>
            <a:off x="481013" y="1524000"/>
            <a:ext cx="8229600" cy="4525963"/>
          </a:xfrm>
        </p:spPr>
        <p:txBody>
          <a:bodyPr/>
          <a:lstStyle/>
          <a:p>
            <a:r>
              <a:rPr lang="en-US" altLang="en-US" sz="2200" dirty="0"/>
              <a:t>Instructors:  John Horel, Court Strong</a:t>
            </a:r>
          </a:p>
          <a:p>
            <a:r>
              <a:rPr lang="en-US" altLang="en-US" sz="2200" dirty="0"/>
              <a:t>Grader: Chris Foster</a:t>
            </a:r>
          </a:p>
          <a:p>
            <a:r>
              <a:rPr lang="en-US" altLang="en-US" sz="2200" dirty="0">
                <a:solidFill>
                  <a:srgbClr val="FF0000"/>
                </a:solidFill>
              </a:rPr>
              <a:t>Required Text: </a:t>
            </a:r>
            <a:r>
              <a:rPr lang="en-US" altLang="en-US" sz="2200" i="1" dirty="0"/>
              <a:t>Matlab Recipes for Earth Sciences.</a:t>
            </a:r>
          </a:p>
          <a:p>
            <a:r>
              <a:rPr lang="en-US" altLang="en-US" sz="2200" dirty="0"/>
              <a:t>4</a:t>
            </a:r>
            <a:r>
              <a:rPr lang="en-US" altLang="en-US" sz="2200" baseline="30000" dirty="0"/>
              <a:t>th</a:t>
            </a:r>
            <a:r>
              <a:rPr lang="en-US" altLang="en-US" sz="2200" dirty="0"/>
              <a:t> edition is available as a 3-hour reserve through the library</a:t>
            </a:r>
          </a:p>
          <a:p>
            <a:r>
              <a:rPr lang="en-US" altLang="en-US" sz="2200" dirty="0"/>
              <a:t>3</a:t>
            </a:r>
            <a:r>
              <a:rPr lang="en-US" altLang="en-US" sz="2200" baseline="30000" dirty="0"/>
              <a:t>rd</a:t>
            </a:r>
            <a:r>
              <a:rPr lang="en-US" altLang="en-US" sz="2200" dirty="0"/>
              <a:t> edition is available as a e-book (ok for undergrads)</a:t>
            </a:r>
          </a:p>
          <a:p>
            <a:r>
              <a:rPr lang="en-US" altLang="en-US" sz="2200" dirty="0"/>
              <a:t>Recommended if interested in python: </a:t>
            </a:r>
            <a:r>
              <a:rPr lang="en-US" altLang="en-US" sz="2200" i="1" dirty="0"/>
              <a:t>Python Programming</a:t>
            </a:r>
          </a:p>
          <a:p>
            <a:r>
              <a:rPr lang="en-US" altLang="en-US" sz="2200" dirty="0"/>
              <a:t>Recommended text for  6040: Statistical </a:t>
            </a:r>
            <a:r>
              <a:rPr lang="en-US" altLang="en-US" sz="2200" i="1" dirty="0"/>
              <a:t>Methods in the Atmospheric Sciences</a:t>
            </a:r>
            <a:endParaRPr lang="en-US" altLang="en-US" sz="2200" dirty="0"/>
          </a:p>
          <a:p>
            <a:endParaRPr lang="en-US" altLang="en-US" dirty="0"/>
          </a:p>
        </p:txBody>
      </p:sp>
      <p:pic>
        <p:nvPicPr>
          <p:cNvPr id="21509" name="Picture 3">
            <a:extLst>
              <a:ext uri="{FF2B5EF4-FFF2-40B4-BE49-F238E27FC236}">
                <a16:creationId xmlns:a16="http://schemas.microsoft.com/office/drawing/2014/main" id="{698F0A57-1222-42AE-BBD3-449041858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82" y="4503420"/>
            <a:ext cx="23241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s://images.springer.com/sgw/books/medium/9783662462430.jpg">
            <a:extLst>
              <a:ext uri="{FF2B5EF4-FFF2-40B4-BE49-F238E27FC236}">
                <a16:creationId xmlns:a16="http://schemas.microsoft.com/office/drawing/2014/main" id="{24573087-3CEF-41E2-AA48-1437E4C68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430" y="4788638"/>
            <a:ext cx="1397773" cy="21012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ython Programming and Visualization for Scientists">
            <a:extLst>
              <a:ext uri="{FF2B5EF4-FFF2-40B4-BE49-F238E27FC236}">
                <a16:creationId xmlns:a16="http://schemas.microsoft.com/office/drawing/2014/main" id="{DCE3DA07-E82F-4CEF-A126-1874CC0EA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479" y="4788638"/>
            <a:ext cx="1344667" cy="1922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565B-07F4-42EF-AA43-F4C1DBA2E1A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5BE9DE1-315B-42B4-BBE8-EC48F1D0AD18}"/>
              </a:ext>
            </a:extLst>
          </p:cNvPr>
          <p:cNvPicPr>
            <a:picLocks noGrp="1" noChangeAspect="1"/>
          </p:cNvPicPr>
          <p:nvPr>
            <p:ph idx="1"/>
          </p:nvPr>
        </p:nvPicPr>
        <p:blipFill>
          <a:blip r:embed="rId2"/>
          <a:stretch>
            <a:fillRect/>
          </a:stretch>
        </p:blipFill>
        <p:spPr>
          <a:xfrm>
            <a:off x="457200" y="2315789"/>
            <a:ext cx="8229600" cy="3094784"/>
          </a:xfrm>
          <a:prstGeom prst="rect">
            <a:avLst/>
          </a:prstGeom>
        </p:spPr>
      </p:pic>
    </p:spTree>
    <p:extLst>
      <p:ext uri="{BB962C8B-B14F-4D97-AF65-F5344CB8AC3E}">
        <p14:creationId xmlns:p14="http://schemas.microsoft.com/office/powerpoint/2010/main" val="1677092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95A0-1B79-4182-9C78-B0B3472F544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3C73123-C4EA-4CFA-8BE5-97C69A9DDDC3}"/>
              </a:ext>
            </a:extLst>
          </p:cNvPr>
          <p:cNvPicPr>
            <a:picLocks noGrp="1" noChangeAspect="1"/>
          </p:cNvPicPr>
          <p:nvPr>
            <p:ph idx="1"/>
          </p:nvPr>
        </p:nvPicPr>
        <p:blipFill>
          <a:blip r:embed="rId2"/>
          <a:stretch>
            <a:fillRect/>
          </a:stretch>
        </p:blipFill>
        <p:spPr>
          <a:xfrm>
            <a:off x="457200" y="2465285"/>
            <a:ext cx="8229600" cy="2795792"/>
          </a:xfrm>
          <a:prstGeom prst="rect">
            <a:avLst/>
          </a:prstGeom>
        </p:spPr>
      </p:pic>
    </p:spTree>
    <p:extLst>
      <p:ext uri="{BB962C8B-B14F-4D97-AF65-F5344CB8AC3E}">
        <p14:creationId xmlns:p14="http://schemas.microsoft.com/office/powerpoint/2010/main" val="287707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888E-5757-43B7-846C-17870CE029E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0DF24C0-0188-4FA1-B1D1-AED59E06987B}"/>
              </a:ext>
            </a:extLst>
          </p:cNvPr>
          <p:cNvPicPr>
            <a:picLocks noGrp="1" noChangeAspect="1"/>
          </p:cNvPicPr>
          <p:nvPr>
            <p:ph idx="1"/>
          </p:nvPr>
        </p:nvPicPr>
        <p:blipFill>
          <a:blip r:embed="rId2"/>
          <a:stretch>
            <a:fillRect/>
          </a:stretch>
        </p:blipFill>
        <p:spPr>
          <a:xfrm>
            <a:off x="457200" y="2337021"/>
            <a:ext cx="8229600" cy="3052321"/>
          </a:xfrm>
          <a:prstGeom prst="rect">
            <a:avLst/>
          </a:prstGeom>
        </p:spPr>
      </p:pic>
    </p:spTree>
    <p:extLst>
      <p:ext uri="{BB962C8B-B14F-4D97-AF65-F5344CB8AC3E}">
        <p14:creationId xmlns:p14="http://schemas.microsoft.com/office/powerpoint/2010/main" val="2056392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1317-D5DD-4A97-8927-F9624D134DA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FDF4B1D-83B3-4606-9E41-FA2E2940FC41}"/>
              </a:ext>
            </a:extLst>
          </p:cNvPr>
          <p:cNvPicPr>
            <a:picLocks noGrp="1" noChangeAspect="1"/>
          </p:cNvPicPr>
          <p:nvPr>
            <p:ph idx="1"/>
          </p:nvPr>
        </p:nvPicPr>
        <p:blipFill>
          <a:blip r:embed="rId2"/>
          <a:stretch>
            <a:fillRect/>
          </a:stretch>
        </p:blipFill>
        <p:spPr>
          <a:xfrm>
            <a:off x="457200" y="2240353"/>
            <a:ext cx="8229600" cy="3245656"/>
          </a:xfrm>
          <a:prstGeom prst="rect">
            <a:avLst/>
          </a:prstGeom>
        </p:spPr>
      </p:pic>
    </p:spTree>
    <p:extLst>
      <p:ext uri="{BB962C8B-B14F-4D97-AF65-F5344CB8AC3E}">
        <p14:creationId xmlns:p14="http://schemas.microsoft.com/office/powerpoint/2010/main" val="384475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3690-05FE-4719-8832-3FFD269C4CA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69B31CD-036E-4775-AE0E-C5464BE9BD48}"/>
              </a:ext>
            </a:extLst>
          </p:cNvPr>
          <p:cNvPicPr>
            <a:picLocks noGrp="1" noChangeAspect="1"/>
          </p:cNvPicPr>
          <p:nvPr>
            <p:ph idx="1"/>
          </p:nvPr>
        </p:nvPicPr>
        <p:blipFill>
          <a:blip r:embed="rId2"/>
          <a:stretch>
            <a:fillRect/>
          </a:stretch>
        </p:blipFill>
        <p:spPr>
          <a:xfrm>
            <a:off x="457200" y="2072107"/>
            <a:ext cx="8229600" cy="3582149"/>
          </a:xfrm>
          <a:prstGeom prst="rect">
            <a:avLst/>
          </a:prstGeom>
        </p:spPr>
      </p:pic>
    </p:spTree>
    <p:extLst>
      <p:ext uri="{BB962C8B-B14F-4D97-AF65-F5344CB8AC3E}">
        <p14:creationId xmlns:p14="http://schemas.microsoft.com/office/powerpoint/2010/main" val="2993814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230-E549-4144-8F07-A454869E10C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EEF367-E269-4C93-B7D7-D82F8E97DB6A}"/>
              </a:ext>
            </a:extLst>
          </p:cNvPr>
          <p:cNvPicPr>
            <a:picLocks noGrp="1" noChangeAspect="1"/>
          </p:cNvPicPr>
          <p:nvPr>
            <p:ph idx="1"/>
          </p:nvPr>
        </p:nvPicPr>
        <p:blipFill>
          <a:blip r:embed="rId2"/>
          <a:stretch>
            <a:fillRect/>
          </a:stretch>
        </p:blipFill>
        <p:spPr>
          <a:xfrm>
            <a:off x="457200" y="2410714"/>
            <a:ext cx="8229600" cy="2904935"/>
          </a:xfrm>
          <a:prstGeom prst="rect">
            <a:avLst/>
          </a:prstGeom>
        </p:spPr>
      </p:pic>
    </p:spTree>
    <p:extLst>
      <p:ext uri="{BB962C8B-B14F-4D97-AF65-F5344CB8AC3E}">
        <p14:creationId xmlns:p14="http://schemas.microsoft.com/office/powerpoint/2010/main" val="74980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3013F48C-3845-4E13-9D65-0755800954C2}"/>
              </a:ext>
            </a:extLst>
          </p:cNvPr>
          <p:cNvSpPr>
            <a:spLocks noGrp="1"/>
          </p:cNvSpPr>
          <p:nvPr>
            <p:ph type="title"/>
          </p:nvPr>
        </p:nvSpPr>
        <p:spPr/>
        <p:txBody>
          <a:bodyPr/>
          <a:lstStyle/>
          <a:p>
            <a:pPr eaLnBrk="1" hangingPunct="1"/>
            <a:r>
              <a:rPr lang="en-US" altLang="en-US"/>
              <a:t>Common Goal is to Synthesize and Reduce Dimensionality</a:t>
            </a:r>
          </a:p>
        </p:txBody>
      </p:sp>
      <p:sp>
        <p:nvSpPr>
          <p:cNvPr id="3" name="Content Placeholder 2">
            <a:extLst>
              <a:ext uri="{FF2B5EF4-FFF2-40B4-BE49-F238E27FC236}">
                <a16:creationId xmlns:a16="http://schemas.microsoft.com/office/drawing/2014/main" id="{791C5351-6F9E-4369-96CF-87E47DC32BE2}"/>
              </a:ext>
            </a:extLst>
          </p:cNvPr>
          <p:cNvSpPr>
            <a:spLocks noGrp="1"/>
          </p:cNvSpPr>
          <p:nvPr>
            <p:ph idx="1"/>
          </p:nvPr>
        </p:nvSpPr>
        <p:spPr/>
        <p:txBody>
          <a:bodyPr/>
          <a:lstStyle/>
          <a:p>
            <a:pPr eaLnBrk="1" hangingPunct="1">
              <a:defRPr/>
            </a:pPr>
            <a:r>
              <a:rPr lang="en-US" sz="2400" dirty="0"/>
              <a:t>Statistical analysis of environmental data typically involves reducing the dimensionality of the data to a manageable size. </a:t>
            </a:r>
          </a:p>
          <a:p>
            <a:pPr eaLnBrk="1" hangingPunct="1">
              <a:defRPr/>
            </a:pPr>
            <a:r>
              <a:rPr lang="en-US" sz="2400" dirty="0"/>
              <a:t>Which variable(s) do we need to consider? </a:t>
            </a:r>
          </a:p>
          <a:p>
            <a:pPr eaLnBrk="1" hangingPunct="1">
              <a:defRPr/>
            </a:pPr>
            <a:r>
              <a:rPr lang="en-US" sz="2400" dirty="0"/>
              <a:t>Can we consider one variable (univariate analysis) or must we consider multiple variables (multivariate analysis)?</a:t>
            </a:r>
          </a:p>
          <a:p>
            <a:pPr eaLnBrk="1" hangingPunct="1">
              <a:defRPr/>
            </a:pPr>
            <a:r>
              <a:rPr lang="en-US" sz="2400" dirty="0"/>
              <a:t>What time scales are we interested in? Hours, days, months, years? And, what region (local, regional, globally) or level in the vertical (surface, subsurface, upper air)?</a:t>
            </a:r>
          </a:p>
          <a:p>
            <a:pPr eaLnBrk="1" hangingPunct="1">
              <a:defRPr/>
            </a:pPr>
            <a:r>
              <a:rPr lang="en-US" sz="2400" dirty="0"/>
              <a:t> Are the data available on a spatial grid or at specific points?</a:t>
            </a:r>
          </a:p>
          <a:p>
            <a:pPr eaLnBrk="1" hangingPunct="1">
              <a:defRPr/>
            </a:pPr>
            <a:endParaRPr lang="en-US" sz="2400" dirty="0"/>
          </a:p>
          <a:p>
            <a:pPr marL="0" indent="0" eaLnBrk="1" hangingPunct="1">
              <a:buFontTx/>
              <a:buNone/>
              <a:defRPr/>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55B2B17-799B-47B6-AE52-1DADFAF9FAAA}"/>
              </a:ext>
            </a:extLst>
          </p:cNvPr>
          <p:cNvSpPr>
            <a:spLocks noGrp="1" noChangeArrowheads="1"/>
          </p:cNvSpPr>
          <p:nvPr>
            <p:ph type="title"/>
          </p:nvPr>
        </p:nvSpPr>
        <p:spPr/>
        <p:txBody>
          <a:bodyPr/>
          <a:lstStyle/>
          <a:p>
            <a:pPr eaLnBrk="1" hangingPunct="1"/>
            <a:r>
              <a:rPr lang="en-US" altLang="en-US" sz="2400"/>
              <a:t>Large Dimensionality of Geophysical Data Sets</a:t>
            </a:r>
          </a:p>
        </p:txBody>
      </p:sp>
      <p:grpSp>
        <p:nvGrpSpPr>
          <p:cNvPr id="48262" name="Group 134">
            <a:extLst>
              <a:ext uri="{FF2B5EF4-FFF2-40B4-BE49-F238E27FC236}">
                <a16:creationId xmlns:a16="http://schemas.microsoft.com/office/drawing/2014/main" id="{4850A728-D721-40C8-B56A-3C6179D7FA4F}"/>
              </a:ext>
            </a:extLst>
          </p:cNvPr>
          <p:cNvGrpSpPr>
            <a:grpSpLocks/>
          </p:cNvGrpSpPr>
          <p:nvPr/>
        </p:nvGrpSpPr>
        <p:grpSpPr bwMode="auto">
          <a:xfrm>
            <a:off x="3962400" y="1219200"/>
            <a:ext cx="5410200" cy="1828800"/>
            <a:chOff x="2496" y="768"/>
            <a:chExt cx="3408" cy="1152"/>
          </a:xfrm>
        </p:grpSpPr>
        <p:grpSp>
          <p:nvGrpSpPr>
            <p:cNvPr id="54347" name="Group 39">
              <a:extLst>
                <a:ext uri="{FF2B5EF4-FFF2-40B4-BE49-F238E27FC236}">
                  <a16:creationId xmlns:a16="http://schemas.microsoft.com/office/drawing/2014/main" id="{69B5CABC-D1D0-4D24-A80E-DBABAC9120EC}"/>
                </a:ext>
              </a:extLst>
            </p:cNvPr>
            <p:cNvGrpSpPr>
              <a:grpSpLocks/>
            </p:cNvGrpSpPr>
            <p:nvPr/>
          </p:nvGrpSpPr>
          <p:grpSpPr bwMode="auto">
            <a:xfrm>
              <a:off x="3744" y="768"/>
              <a:ext cx="1152" cy="903"/>
              <a:chOff x="3744" y="960"/>
              <a:chExt cx="1152" cy="903"/>
            </a:xfrm>
          </p:grpSpPr>
          <p:sp>
            <p:nvSpPr>
              <p:cNvPr id="54349" name="Text Box 12">
                <a:extLst>
                  <a:ext uri="{FF2B5EF4-FFF2-40B4-BE49-F238E27FC236}">
                    <a16:creationId xmlns:a16="http://schemas.microsoft.com/office/drawing/2014/main" id="{5E7DC3C0-DB83-4CE9-9AA5-C136C47928C7}"/>
                  </a:ext>
                </a:extLst>
              </p:cNvPr>
              <p:cNvSpPr txBox="1">
                <a:spLocks noChangeArrowheads="1"/>
              </p:cNvSpPr>
              <p:nvPr/>
            </p:nvSpPr>
            <p:spPr bwMode="auto">
              <a:xfrm>
                <a:off x="3840" y="1632"/>
                <a:ext cx="1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a:t>
                </a:r>
              </a:p>
            </p:txBody>
          </p:sp>
          <p:grpSp>
            <p:nvGrpSpPr>
              <p:cNvPr id="54350" name="Group 13">
                <a:extLst>
                  <a:ext uri="{FF2B5EF4-FFF2-40B4-BE49-F238E27FC236}">
                    <a16:creationId xmlns:a16="http://schemas.microsoft.com/office/drawing/2014/main" id="{FE551A8A-AA09-45FF-834E-396C1FD5B596}"/>
                  </a:ext>
                </a:extLst>
              </p:cNvPr>
              <p:cNvGrpSpPr>
                <a:grpSpLocks/>
              </p:cNvGrpSpPr>
              <p:nvPr/>
            </p:nvGrpSpPr>
            <p:grpSpPr bwMode="auto">
              <a:xfrm>
                <a:off x="3744" y="960"/>
                <a:ext cx="432" cy="672"/>
                <a:chOff x="1920" y="2736"/>
                <a:chExt cx="432" cy="672"/>
              </a:xfrm>
            </p:grpSpPr>
            <p:sp>
              <p:nvSpPr>
                <p:cNvPr id="54360" name="AutoShape 14">
                  <a:extLst>
                    <a:ext uri="{FF2B5EF4-FFF2-40B4-BE49-F238E27FC236}">
                      <a16:creationId xmlns:a16="http://schemas.microsoft.com/office/drawing/2014/main" id="{5E3B5876-45AC-45E1-A9D4-F9C1ED734EF5}"/>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61" name="Line 15">
                  <a:extLst>
                    <a:ext uri="{FF2B5EF4-FFF2-40B4-BE49-F238E27FC236}">
                      <a16:creationId xmlns:a16="http://schemas.microsoft.com/office/drawing/2014/main" id="{E838B5BE-DAF6-4398-A974-87A63EEA18EC}"/>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2" name="Line 16">
                  <a:extLst>
                    <a:ext uri="{FF2B5EF4-FFF2-40B4-BE49-F238E27FC236}">
                      <a16:creationId xmlns:a16="http://schemas.microsoft.com/office/drawing/2014/main" id="{E2C92B2B-29B6-473F-9DCE-F79517EC9183}"/>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3" name="Line 17">
                  <a:extLst>
                    <a:ext uri="{FF2B5EF4-FFF2-40B4-BE49-F238E27FC236}">
                      <a16:creationId xmlns:a16="http://schemas.microsoft.com/office/drawing/2014/main" id="{A3C8C731-9991-4684-8C1A-962349461BB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4" name="Line 18">
                  <a:extLst>
                    <a:ext uri="{FF2B5EF4-FFF2-40B4-BE49-F238E27FC236}">
                      <a16:creationId xmlns:a16="http://schemas.microsoft.com/office/drawing/2014/main" id="{0C96B094-C886-4580-BD90-4654E22DB533}"/>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5" name="Line 19">
                  <a:extLst>
                    <a:ext uri="{FF2B5EF4-FFF2-40B4-BE49-F238E27FC236}">
                      <a16:creationId xmlns:a16="http://schemas.microsoft.com/office/drawing/2014/main" id="{843A9A2D-464D-4234-BE07-8AAF19986BC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6" name="Line 20">
                  <a:extLst>
                    <a:ext uri="{FF2B5EF4-FFF2-40B4-BE49-F238E27FC236}">
                      <a16:creationId xmlns:a16="http://schemas.microsoft.com/office/drawing/2014/main" id="{99BC1758-DB68-41CF-974C-2CA0932B30F3}"/>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51" name="Text Box 21">
                <a:extLst>
                  <a:ext uri="{FF2B5EF4-FFF2-40B4-BE49-F238E27FC236}">
                    <a16:creationId xmlns:a16="http://schemas.microsoft.com/office/drawing/2014/main" id="{4E73A81F-E4E9-4BCC-93DE-A77C8C766FB9}"/>
                  </a:ext>
                </a:extLst>
              </p:cNvPr>
              <p:cNvSpPr txBox="1">
                <a:spLocks noChangeArrowheads="1"/>
              </p:cNvSpPr>
              <p:nvPr/>
            </p:nvSpPr>
            <p:spPr bwMode="auto">
              <a:xfrm>
                <a:off x="4464" y="1632"/>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t+1</a:t>
                </a:r>
              </a:p>
            </p:txBody>
          </p:sp>
          <p:grpSp>
            <p:nvGrpSpPr>
              <p:cNvPr id="54352" name="Group 22">
                <a:extLst>
                  <a:ext uri="{FF2B5EF4-FFF2-40B4-BE49-F238E27FC236}">
                    <a16:creationId xmlns:a16="http://schemas.microsoft.com/office/drawing/2014/main" id="{1516B63F-7201-4399-889B-A6CF9F7649AE}"/>
                  </a:ext>
                </a:extLst>
              </p:cNvPr>
              <p:cNvGrpSpPr>
                <a:grpSpLocks/>
              </p:cNvGrpSpPr>
              <p:nvPr/>
            </p:nvGrpSpPr>
            <p:grpSpPr bwMode="auto">
              <a:xfrm>
                <a:off x="4464" y="960"/>
                <a:ext cx="432" cy="672"/>
                <a:chOff x="1920" y="2736"/>
                <a:chExt cx="432" cy="672"/>
              </a:xfrm>
            </p:grpSpPr>
            <p:sp>
              <p:nvSpPr>
                <p:cNvPr id="54353" name="AutoShape 23">
                  <a:extLst>
                    <a:ext uri="{FF2B5EF4-FFF2-40B4-BE49-F238E27FC236}">
                      <a16:creationId xmlns:a16="http://schemas.microsoft.com/office/drawing/2014/main" id="{FF648A10-FE1B-49E1-94EB-A351ECD87735}"/>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54" name="Line 24">
                  <a:extLst>
                    <a:ext uri="{FF2B5EF4-FFF2-40B4-BE49-F238E27FC236}">
                      <a16:creationId xmlns:a16="http://schemas.microsoft.com/office/drawing/2014/main" id="{E4E4829A-AD5D-416E-8801-68CD52BD06EF}"/>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5" name="Line 25">
                  <a:extLst>
                    <a:ext uri="{FF2B5EF4-FFF2-40B4-BE49-F238E27FC236}">
                      <a16:creationId xmlns:a16="http://schemas.microsoft.com/office/drawing/2014/main" id="{29E529AE-C86D-4789-8842-C30B8528DF5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6" name="Line 26">
                  <a:extLst>
                    <a:ext uri="{FF2B5EF4-FFF2-40B4-BE49-F238E27FC236}">
                      <a16:creationId xmlns:a16="http://schemas.microsoft.com/office/drawing/2014/main" id="{E31AF2A7-A2B6-4546-AEEF-21520EB8F157}"/>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7" name="Line 27">
                  <a:extLst>
                    <a:ext uri="{FF2B5EF4-FFF2-40B4-BE49-F238E27FC236}">
                      <a16:creationId xmlns:a16="http://schemas.microsoft.com/office/drawing/2014/main" id="{77E93E65-24C8-4F2D-B3F5-ACB70BD18782}"/>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8" name="Line 28">
                  <a:extLst>
                    <a:ext uri="{FF2B5EF4-FFF2-40B4-BE49-F238E27FC236}">
                      <a16:creationId xmlns:a16="http://schemas.microsoft.com/office/drawing/2014/main" id="{38D6F1B7-18D3-42F5-84BA-62D074A033A4}"/>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9" name="Line 29">
                  <a:extLst>
                    <a:ext uri="{FF2B5EF4-FFF2-40B4-BE49-F238E27FC236}">
                      <a16:creationId xmlns:a16="http://schemas.microsoft.com/office/drawing/2014/main" id="{95E86543-D593-4C71-9AF1-913DE863F7B9}"/>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54348" name="Rectangle 128">
              <a:extLst>
                <a:ext uri="{FF2B5EF4-FFF2-40B4-BE49-F238E27FC236}">
                  <a16:creationId xmlns:a16="http://schemas.microsoft.com/office/drawing/2014/main" id="{30789BAD-5A66-4E22-A56D-9029BA12E45B}"/>
                </a:ext>
              </a:extLst>
            </p:cNvPr>
            <p:cNvSpPr>
              <a:spLocks noChangeArrowheads="1"/>
            </p:cNvSpPr>
            <p:nvPr/>
          </p:nvSpPr>
          <p:spPr bwMode="auto">
            <a:xfrm>
              <a:off x="2496" y="1632"/>
              <a:ext cx="3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Time: time (t) and forecast time (t</a:t>
              </a:r>
              <a:r>
                <a:rPr lang="en-US" altLang="en-US" baseline="-25000">
                  <a:solidFill>
                    <a:srgbClr val="000000"/>
                  </a:solidFill>
                </a:rPr>
                <a:t>f</a:t>
              </a:r>
              <a:r>
                <a:rPr lang="en-US" altLang="en-US">
                  <a:solidFill>
                    <a:srgbClr val="000000"/>
                  </a:solidFill>
                </a:rPr>
                <a:t>)</a:t>
              </a:r>
            </a:p>
          </p:txBody>
        </p:sp>
      </p:grpSp>
      <p:grpSp>
        <p:nvGrpSpPr>
          <p:cNvPr id="48263" name="Group 135">
            <a:extLst>
              <a:ext uri="{FF2B5EF4-FFF2-40B4-BE49-F238E27FC236}">
                <a16:creationId xmlns:a16="http://schemas.microsoft.com/office/drawing/2014/main" id="{01A03DCD-BD0A-4CE1-8EF1-1AC1E422586A}"/>
              </a:ext>
            </a:extLst>
          </p:cNvPr>
          <p:cNvGrpSpPr>
            <a:grpSpLocks/>
          </p:cNvGrpSpPr>
          <p:nvPr/>
        </p:nvGrpSpPr>
        <p:grpSpPr bwMode="auto">
          <a:xfrm>
            <a:off x="381000" y="3048000"/>
            <a:ext cx="5791200" cy="3581400"/>
            <a:chOff x="144" y="2064"/>
            <a:chExt cx="3648" cy="2256"/>
          </a:xfrm>
        </p:grpSpPr>
        <p:grpSp>
          <p:nvGrpSpPr>
            <p:cNvPr id="54295" name="Group 49">
              <a:extLst>
                <a:ext uri="{FF2B5EF4-FFF2-40B4-BE49-F238E27FC236}">
                  <a16:creationId xmlns:a16="http://schemas.microsoft.com/office/drawing/2014/main" id="{C2B717EC-308C-4591-B929-9F5167ABC176}"/>
                </a:ext>
              </a:extLst>
            </p:cNvPr>
            <p:cNvGrpSpPr>
              <a:grpSpLocks/>
            </p:cNvGrpSpPr>
            <p:nvPr/>
          </p:nvGrpSpPr>
          <p:grpSpPr bwMode="auto">
            <a:xfrm>
              <a:off x="2400" y="2784"/>
              <a:ext cx="1152" cy="903"/>
              <a:chOff x="3744" y="960"/>
              <a:chExt cx="1152" cy="903"/>
            </a:xfrm>
          </p:grpSpPr>
          <p:sp>
            <p:nvSpPr>
              <p:cNvPr id="54329" name="Text Box 50">
                <a:extLst>
                  <a:ext uri="{FF2B5EF4-FFF2-40B4-BE49-F238E27FC236}">
                    <a16:creationId xmlns:a16="http://schemas.microsoft.com/office/drawing/2014/main" id="{20D23E30-6DC3-4B7B-A276-E99542015B77}"/>
                  </a:ext>
                </a:extLst>
              </p:cNvPr>
              <p:cNvSpPr txBox="1">
                <a:spLocks noChangeArrowheads="1"/>
              </p:cNvSpPr>
              <p:nvPr/>
            </p:nvSpPr>
            <p:spPr bwMode="auto">
              <a:xfrm>
                <a:off x="3840" y="1632"/>
                <a:ext cx="1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a:t>
                </a:r>
              </a:p>
            </p:txBody>
          </p:sp>
          <p:grpSp>
            <p:nvGrpSpPr>
              <p:cNvPr id="54330" name="Group 51">
                <a:extLst>
                  <a:ext uri="{FF2B5EF4-FFF2-40B4-BE49-F238E27FC236}">
                    <a16:creationId xmlns:a16="http://schemas.microsoft.com/office/drawing/2014/main" id="{FEFF3A0D-1ACB-4C1F-B916-0239E0482BE8}"/>
                  </a:ext>
                </a:extLst>
              </p:cNvPr>
              <p:cNvGrpSpPr>
                <a:grpSpLocks/>
              </p:cNvGrpSpPr>
              <p:nvPr/>
            </p:nvGrpSpPr>
            <p:grpSpPr bwMode="auto">
              <a:xfrm>
                <a:off x="3744" y="960"/>
                <a:ext cx="432" cy="672"/>
                <a:chOff x="1920" y="2736"/>
                <a:chExt cx="432" cy="672"/>
              </a:xfrm>
            </p:grpSpPr>
            <p:sp>
              <p:nvSpPr>
                <p:cNvPr id="54340" name="AutoShape 52">
                  <a:extLst>
                    <a:ext uri="{FF2B5EF4-FFF2-40B4-BE49-F238E27FC236}">
                      <a16:creationId xmlns:a16="http://schemas.microsoft.com/office/drawing/2014/main" id="{C8C5AF5B-FC87-4513-BC57-148A1CDD5559}"/>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41" name="Line 53">
                  <a:extLst>
                    <a:ext uri="{FF2B5EF4-FFF2-40B4-BE49-F238E27FC236}">
                      <a16:creationId xmlns:a16="http://schemas.microsoft.com/office/drawing/2014/main" id="{7F1EAC72-EAC7-4CF8-8D54-8352FF844976}"/>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2" name="Line 54">
                  <a:extLst>
                    <a:ext uri="{FF2B5EF4-FFF2-40B4-BE49-F238E27FC236}">
                      <a16:creationId xmlns:a16="http://schemas.microsoft.com/office/drawing/2014/main" id="{1BE933E5-778C-4361-8F36-0079D8C3D58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3" name="Line 55">
                  <a:extLst>
                    <a:ext uri="{FF2B5EF4-FFF2-40B4-BE49-F238E27FC236}">
                      <a16:creationId xmlns:a16="http://schemas.microsoft.com/office/drawing/2014/main" id="{7EF23306-412D-4516-8810-27369803D47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4" name="Line 56">
                  <a:extLst>
                    <a:ext uri="{FF2B5EF4-FFF2-40B4-BE49-F238E27FC236}">
                      <a16:creationId xmlns:a16="http://schemas.microsoft.com/office/drawing/2014/main" id="{46CC7124-B7DA-47D8-B87F-A4469E65BC3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5" name="Line 57">
                  <a:extLst>
                    <a:ext uri="{FF2B5EF4-FFF2-40B4-BE49-F238E27FC236}">
                      <a16:creationId xmlns:a16="http://schemas.microsoft.com/office/drawing/2014/main" id="{922C48E5-913C-4C5D-A2AD-EF4ACFCE7419}"/>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6" name="Line 58">
                  <a:extLst>
                    <a:ext uri="{FF2B5EF4-FFF2-40B4-BE49-F238E27FC236}">
                      <a16:creationId xmlns:a16="http://schemas.microsoft.com/office/drawing/2014/main" id="{C19EA664-D588-49E5-865D-A46C7ED78B31}"/>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31" name="Text Box 59">
                <a:extLst>
                  <a:ext uri="{FF2B5EF4-FFF2-40B4-BE49-F238E27FC236}">
                    <a16:creationId xmlns:a16="http://schemas.microsoft.com/office/drawing/2014/main" id="{C9296552-B995-43B8-BA4F-A8E012BB72C9}"/>
                  </a:ext>
                </a:extLst>
              </p:cNvPr>
              <p:cNvSpPr txBox="1">
                <a:spLocks noChangeArrowheads="1"/>
              </p:cNvSpPr>
              <p:nvPr/>
            </p:nvSpPr>
            <p:spPr bwMode="auto">
              <a:xfrm>
                <a:off x="4464" y="1632"/>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t+1</a:t>
                </a:r>
              </a:p>
            </p:txBody>
          </p:sp>
          <p:grpSp>
            <p:nvGrpSpPr>
              <p:cNvPr id="54332" name="Group 60">
                <a:extLst>
                  <a:ext uri="{FF2B5EF4-FFF2-40B4-BE49-F238E27FC236}">
                    <a16:creationId xmlns:a16="http://schemas.microsoft.com/office/drawing/2014/main" id="{811A2049-375B-46F6-9CC6-F75CFA73FD9D}"/>
                  </a:ext>
                </a:extLst>
              </p:cNvPr>
              <p:cNvGrpSpPr>
                <a:grpSpLocks/>
              </p:cNvGrpSpPr>
              <p:nvPr/>
            </p:nvGrpSpPr>
            <p:grpSpPr bwMode="auto">
              <a:xfrm>
                <a:off x="4464" y="960"/>
                <a:ext cx="432" cy="672"/>
                <a:chOff x="1920" y="2736"/>
                <a:chExt cx="432" cy="672"/>
              </a:xfrm>
            </p:grpSpPr>
            <p:sp>
              <p:nvSpPr>
                <p:cNvPr id="54333" name="AutoShape 61">
                  <a:extLst>
                    <a:ext uri="{FF2B5EF4-FFF2-40B4-BE49-F238E27FC236}">
                      <a16:creationId xmlns:a16="http://schemas.microsoft.com/office/drawing/2014/main" id="{46B89F32-80C5-4091-A44D-BD80CBA7B132}"/>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34" name="Line 62">
                  <a:extLst>
                    <a:ext uri="{FF2B5EF4-FFF2-40B4-BE49-F238E27FC236}">
                      <a16:creationId xmlns:a16="http://schemas.microsoft.com/office/drawing/2014/main" id="{F767AED4-E43D-4C9F-9244-C1F3F623DFCA}"/>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5" name="Line 63">
                  <a:extLst>
                    <a:ext uri="{FF2B5EF4-FFF2-40B4-BE49-F238E27FC236}">
                      <a16:creationId xmlns:a16="http://schemas.microsoft.com/office/drawing/2014/main" id="{E33743B3-4169-47B7-9FBA-77016CA4CD43}"/>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6" name="Line 64">
                  <a:extLst>
                    <a:ext uri="{FF2B5EF4-FFF2-40B4-BE49-F238E27FC236}">
                      <a16:creationId xmlns:a16="http://schemas.microsoft.com/office/drawing/2014/main" id="{533A48D6-5ACE-4CAB-989B-A5D409BA6FB6}"/>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7" name="Line 65">
                  <a:extLst>
                    <a:ext uri="{FF2B5EF4-FFF2-40B4-BE49-F238E27FC236}">
                      <a16:creationId xmlns:a16="http://schemas.microsoft.com/office/drawing/2014/main" id="{27EB8143-0D6C-4121-BE19-C6CF4990F111}"/>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8" name="Line 66">
                  <a:extLst>
                    <a:ext uri="{FF2B5EF4-FFF2-40B4-BE49-F238E27FC236}">
                      <a16:creationId xmlns:a16="http://schemas.microsoft.com/office/drawing/2014/main" id="{759BC504-3E1C-49EF-B1AC-3902EFB79AE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9" name="Line 67">
                  <a:extLst>
                    <a:ext uri="{FF2B5EF4-FFF2-40B4-BE49-F238E27FC236}">
                      <a16:creationId xmlns:a16="http://schemas.microsoft.com/office/drawing/2014/main" id="{7196E139-F50F-45A6-9863-5E0A0974C157}"/>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54296" name="Group 87">
              <a:extLst>
                <a:ext uri="{FF2B5EF4-FFF2-40B4-BE49-F238E27FC236}">
                  <a16:creationId xmlns:a16="http://schemas.microsoft.com/office/drawing/2014/main" id="{D8A252DC-B90D-41B9-9A95-894D6E8E29BB}"/>
                </a:ext>
              </a:extLst>
            </p:cNvPr>
            <p:cNvGrpSpPr>
              <a:grpSpLocks/>
            </p:cNvGrpSpPr>
            <p:nvPr/>
          </p:nvGrpSpPr>
          <p:grpSpPr bwMode="auto">
            <a:xfrm>
              <a:off x="2664" y="2064"/>
              <a:ext cx="432" cy="672"/>
              <a:chOff x="1920" y="2736"/>
              <a:chExt cx="432" cy="672"/>
            </a:xfrm>
          </p:grpSpPr>
          <p:sp>
            <p:nvSpPr>
              <p:cNvPr id="54322" name="AutoShape 88">
                <a:extLst>
                  <a:ext uri="{FF2B5EF4-FFF2-40B4-BE49-F238E27FC236}">
                    <a16:creationId xmlns:a16="http://schemas.microsoft.com/office/drawing/2014/main" id="{EC5A58F6-C8E2-4C9A-BB5C-2BB2E3F2EFEB}"/>
                  </a:ext>
                </a:extLst>
              </p:cNvPr>
              <p:cNvSpPr>
                <a:spLocks noChangeArrowheads="1"/>
              </p:cNvSpPr>
              <p:nvPr/>
            </p:nvSpPr>
            <p:spPr bwMode="auto">
              <a:xfrm>
                <a:off x="1920" y="2736"/>
                <a:ext cx="432" cy="672"/>
              </a:xfrm>
              <a:prstGeom prst="cube">
                <a:avLst>
                  <a:gd name="adj" fmla="val 25000"/>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23" name="Line 89">
                <a:extLst>
                  <a:ext uri="{FF2B5EF4-FFF2-40B4-BE49-F238E27FC236}">
                    <a16:creationId xmlns:a16="http://schemas.microsoft.com/office/drawing/2014/main" id="{2CDAD1D4-F0E5-434D-BFF2-5C06CC8FB23C}"/>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4" name="Line 90">
                <a:extLst>
                  <a:ext uri="{FF2B5EF4-FFF2-40B4-BE49-F238E27FC236}">
                    <a16:creationId xmlns:a16="http://schemas.microsoft.com/office/drawing/2014/main" id="{1672BCA1-51A8-447D-A402-A7ED5C0C841A}"/>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5" name="Line 91">
                <a:extLst>
                  <a:ext uri="{FF2B5EF4-FFF2-40B4-BE49-F238E27FC236}">
                    <a16:creationId xmlns:a16="http://schemas.microsoft.com/office/drawing/2014/main" id="{EA6ED424-2A20-41E3-991F-A950EE61C6B2}"/>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6" name="Line 92">
                <a:extLst>
                  <a:ext uri="{FF2B5EF4-FFF2-40B4-BE49-F238E27FC236}">
                    <a16:creationId xmlns:a16="http://schemas.microsoft.com/office/drawing/2014/main" id="{2350500B-4EC9-42D9-90C7-5DE0429DC7EA}"/>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7" name="Line 93">
                <a:extLst>
                  <a:ext uri="{FF2B5EF4-FFF2-40B4-BE49-F238E27FC236}">
                    <a16:creationId xmlns:a16="http://schemas.microsoft.com/office/drawing/2014/main" id="{3D6FEEA3-2D51-463A-B926-0F0D0CFBF32E}"/>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8" name="Line 94">
                <a:extLst>
                  <a:ext uri="{FF2B5EF4-FFF2-40B4-BE49-F238E27FC236}">
                    <a16:creationId xmlns:a16="http://schemas.microsoft.com/office/drawing/2014/main" id="{4BE09356-26A8-42DC-8831-F6239A1271DA}"/>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7" name="Group 103">
              <a:extLst>
                <a:ext uri="{FF2B5EF4-FFF2-40B4-BE49-F238E27FC236}">
                  <a16:creationId xmlns:a16="http://schemas.microsoft.com/office/drawing/2014/main" id="{BBFA9F01-3FFA-41D3-A4F1-23C90F72D37E}"/>
                </a:ext>
              </a:extLst>
            </p:cNvPr>
            <p:cNvGrpSpPr>
              <a:grpSpLocks/>
            </p:cNvGrpSpPr>
            <p:nvPr/>
          </p:nvGrpSpPr>
          <p:grpSpPr bwMode="auto">
            <a:xfrm>
              <a:off x="3360" y="2064"/>
              <a:ext cx="432" cy="672"/>
              <a:chOff x="1920" y="2736"/>
              <a:chExt cx="432" cy="672"/>
            </a:xfrm>
          </p:grpSpPr>
          <p:sp>
            <p:nvSpPr>
              <p:cNvPr id="54315" name="AutoShape 104">
                <a:extLst>
                  <a:ext uri="{FF2B5EF4-FFF2-40B4-BE49-F238E27FC236}">
                    <a16:creationId xmlns:a16="http://schemas.microsoft.com/office/drawing/2014/main" id="{AD4F88BA-C673-4B45-8D0E-F764E5DE56CF}"/>
                  </a:ext>
                </a:extLst>
              </p:cNvPr>
              <p:cNvSpPr>
                <a:spLocks noChangeArrowheads="1"/>
              </p:cNvSpPr>
              <p:nvPr/>
            </p:nvSpPr>
            <p:spPr bwMode="auto">
              <a:xfrm>
                <a:off x="1920" y="2736"/>
                <a:ext cx="432" cy="672"/>
              </a:xfrm>
              <a:prstGeom prst="cube">
                <a:avLst>
                  <a:gd name="adj" fmla="val 25000"/>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16" name="Line 105">
                <a:extLst>
                  <a:ext uri="{FF2B5EF4-FFF2-40B4-BE49-F238E27FC236}">
                    <a16:creationId xmlns:a16="http://schemas.microsoft.com/office/drawing/2014/main" id="{FC48AA3D-A393-45E4-B675-BE179DA72CE1}"/>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7" name="Line 106">
                <a:extLst>
                  <a:ext uri="{FF2B5EF4-FFF2-40B4-BE49-F238E27FC236}">
                    <a16:creationId xmlns:a16="http://schemas.microsoft.com/office/drawing/2014/main" id="{2DBBD606-7DAF-41DE-AA4E-4BD4F0DE40FD}"/>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8" name="Line 107">
                <a:extLst>
                  <a:ext uri="{FF2B5EF4-FFF2-40B4-BE49-F238E27FC236}">
                    <a16:creationId xmlns:a16="http://schemas.microsoft.com/office/drawing/2014/main" id="{3AE66E35-649D-4A12-9EDD-24D4FF7F600A}"/>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9" name="Line 108">
                <a:extLst>
                  <a:ext uri="{FF2B5EF4-FFF2-40B4-BE49-F238E27FC236}">
                    <a16:creationId xmlns:a16="http://schemas.microsoft.com/office/drawing/2014/main" id="{4EF4CF80-23F6-4585-8E9B-D08C23273DA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0" name="Line 109">
                <a:extLst>
                  <a:ext uri="{FF2B5EF4-FFF2-40B4-BE49-F238E27FC236}">
                    <a16:creationId xmlns:a16="http://schemas.microsoft.com/office/drawing/2014/main" id="{3B96A3AE-3ABC-477F-AC7B-4EEE6DF06D9E}"/>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1" name="Line 110">
                <a:extLst>
                  <a:ext uri="{FF2B5EF4-FFF2-40B4-BE49-F238E27FC236}">
                    <a16:creationId xmlns:a16="http://schemas.microsoft.com/office/drawing/2014/main" id="{B6151682-CAA4-452F-82F7-AD436CA121B7}"/>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8" name="Group 111">
              <a:extLst>
                <a:ext uri="{FF2B5EF4-FFF2-40B4-BE49-F238E27FC236}">
                  <a16:creationId xmlns:a16="http://schemas.microsoft.com/office/drawing/2014/main" id="{49D020C1-A2B7-419D-BD30-BABA1B40A9D7}"/>
                </a:ext>
              </a:extLst>
            </p:cNvPr>
            <p:cNvGrpSpPr>
              <a:grpSpLocks/>
            </p:cNvGrpSpPr>
            <p:nvPr/>
          </p:nvGrpSpPr>
          <p:grpSpPr bwMode="auto">
            <a:xfrm>
              <a:off x="2160" y="3648"/>
              <a:ext cx="432" cy="672"/>
              <a:chOff x="1920" y="2736"/>
              <a:chExt cx="432" cy="672"/>
            </a:xfrm>
          </p:grpSpPr>
          <p:sp>
            <p:nvSpPr>
              <p:cNvPr id="54308" name="AutoShape 112">
                <a:extLst>
                  <a:ext uri="{FF2B5EF4-FFF2-40B4-BE49-F238E27FC236}">
                    <a16:creationId xmlns:a16="http://schemas.microsoft.com/office/drawing/2014/main" id="{49EE1423-02B3-46B6-BE53-41D6BBFC911C}"/>
                  </a:ext>
                </a:extLst>
              </p:cNvPr>
              <p:cNvSpPr>
                <a:spLocks noChangeArrowheads="1"/>
              </p:cNvSpPr>
              <p:nvPr/>
            </p:nvSpPr>
            <p:spPr bwMode="auto">
              <a:xfrm>
                <a:off x="1920" y="2736"/>
                <a:ext cx="432" cy="672"/>
              </a:xfrm>
              <a:prstGeom prst="cube">
                <a:avLst>
                  <a:gd name="adj" fmla="val 2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09" name="Line 113">
                <a:extLst>
                  <a:ext uri="{FF2B5EF4-FFF2-40B4-BE49-F238E27FC236}">
                    <a16:creationId xmlns:a16="http://schemas.microsoft.com/office/drawing/2014/main" id="{3B252FA9-8785-4154-AF56-38B49871CCE9}"/>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0" name="Line 114">
                <a:extLst>
                  <a:ext uri="{FF2B5EF4-FFF2-40B4-BE49-F238E27FC236}">
                    <a16:creationId xmlns:a16="http://schemas.microsoft.com/office/drawing/2014/main" id="{02DC7F1B-3FB2-4F34-9FE9-26C54190CD5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1" name="Line 115">
                <a:extLst>
                  <a:ext uri="{FF2B5EF4-FFF2-40B4-BE49-F238E27FC236}">
                    <a16:creationId xmlns:a16="http://schemas.microsoft.com/office/drawing/2014/main" id="{F8A48A9C-FA9B-431A-A9EC-F19EE9ED1E48}"/>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2" name="Line 116">
                <a:extLst>
                  <a:ext uri="{FF2B5EF4-FFF2-40B4-BE49-F238E27FC236}">
                    <a16:creationId xmlns:a16="http://schemas.microsoft.com/office/drawing/2014/main" id="{7DCE58FF-4BD2-446C-8C70-2D78908D50A2}"/>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3" name="Line 117">
                <a:extLst>
                  <a:ext uri="{FF2B5EF4-FFF2-40B4-BE49-F238E27FC236}">
                    <a16:creationId xmlns:a16="http://schemas.microsoft.com/office/drawing/2014/main" id="{04BEF640-04F4-43AC-A64C-2EAA651AE3B5}"/>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4" name="Line 118">
                <a:extLst>
                  <a:ext uri="{FF2B5EF4-FFF2-40B4-BE49-F238E27FC236}">
                    <a16:creationId xmlns:a16="http://schemas.microsoft.com/office/drawing/2014/main" id="{4379F9C6-8227-4D21-8850-4AE57D1B1733}"/>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9" name="Group 119">
              <a:extLst>
                <a:ext uri="{FF2B5EF4-FFF2-40B4-BE49-F238E27FC236}">
                  <a16:creationId xmlns:a16="http://schemas.microsoft.com/office/drawing/2014/main" id="{91E879D7-CA6A-44EA-B6EF-D27C61EE420B}"/>
                </a:ext>
              </a:extLst>
            </p:cNvPr>
            <p:cNvGrpSpPr>
              <a:grpSpLocks/>
            </p:cNvGrpSpPr>
            <p:nvPr/>
          </p:nvGrpSpPr>
          <p:grpSpPr bwMode="auto">
            <a:xfrm>
              <a:off x="2976" y="3648"/>
              <a:ext cx="432" cy="672"/>
              <a:chOff x="1920" y="2736"/>
              <a:chExt cx="432" cy="672"/>
            </a:xfrm>
          </p:grpSpPr>
          <p:sp>
            <p:nvSpPr>
              <p:cNvPr id="54301" name="AutoShape 120">
                <a:extLst>
                  <a:ext uri="{FF2B5EF4-FFF2-40B4-BE49-F238E27FC236}">
                    <a16:creationId xmlns:a16="http://schemas.microsoft.com/office/drawing/2014/main" id="{E3B9EC51-9E90-451B-9C96-F6E8271F4496}"/>
                  </a:ext>
                </a:extLst>
              </p:cNvPr>
              <p:cNvSpPr>
                <a:spLocks noChangeArrowheads="1"/>
              </p:cNvSpPr>
              <p:nvPr/>
            </p:nvSpPr>
            <p:spPr bwMode="auto">
              <a:xfrm>
                <a:off x="1920" y="2736"/>
                <a:ext cx="432" cy="672"/>
              </a:xfrm>
              <a:prstGeom prst="cube">
                <a:avLst>
                  <a:gd name="adj" fmla="val 2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02" name="Line 121">
                <a:extLst>
                  <a:ext uri="{FF2B5EF4-FFF2-40B4-BE49-F238E27FC236}">
                    <a16:creationId xmlns:a16="http://schemas.microsoft.com/office/drawing/2014/main" id="{A37E2527-CB04-4C9A-8EE5-A25F1FFE124F}"/>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3" name="Line 122">
                <a:extLst>
                  <a:ext uri="{FF2B5EF4-FFF2-40B4-BE49-F238E27FC236}">
                    <a16:creationId xmlns:a16="http://schemas.microsoft.com/office/drawing/2014/main" id="{D85CE239-D3D9-47AE-8A4A-BC3C9B957557}"/>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4" name="Line 123">
                <a:extLst>
                  <a:ext uri="{FF2B5EF4-FFF2-40B4-BE49-F238E27FC236}">
                    <a16:creationId xmlns:a16="http://schemas.microsoft.com/office/drawing/2014/main" id="{1E5F7FE1-00B8-4E64-934C-1EAE40F99698}"/>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5" name="Line 124">
                <a:extLst>
                  <a:ext uri="{FF2B5EF4-FFF2-40B4-BE49-F238E27FC236}">
                    <a16:creationId xmlns:a16="http://schemas.microsoft.com/office/drawing/2014/main" id="{2943AB15-486C-48AF-9E7D-E319EC65B74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6" name="Line 125">
                <a:extLst>
                  <a:ext uri="{FF2B5EF4-FFF2-40B4-BE49-F238E27FC236}">
                    <a16:creationId xmlns:a16="http://schemas.microsoft.com/office/drawing/2014/main" id="{DD018240-FFCE-463C-BDF5-D0C26933622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7" name="Line 126">
                <a:extLst>
                  <a:ext uri="{FF2B5EF4-FFF2-40B4-BE49-F238E27FC236}">
                    <a16:creationId xmlns:a16="http://schemas.microsoft.com/office/drawing/2014/main" id="{6E599EDB-395E-4EE5-AE00-9C2B67AA3D8E}"/>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00" name="Rectangle 130">
              <a:extLst>
                <a:ext uri="{FF2B5EF4-FFF2-40B4-BE49-F238E27FC236}">
                  <a16:creationId xmlns:a16="http://schemas.microsoft.com/office/drawing/2014/main" id="{18B9D6A3-A5A0-4BA4-A09A-1EC0AF1F4951}"/>
                </a:ext>
              </a:extLst>
            </p:cNvPr>
            <p:cNvSpPr>
              <a:spLocks noChangeArrowheads="1"/>
            </p:cNvSpPr>
            <p:nvPr/>
          </p:nvSpPr>
          <p:spPr bwMode="auto">
            <a:xfrm>
              <a:off x="144" y="2304"/>
              <a:ext cx="1920" cy="1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Parameter &amp; Source (temperature, winds, different models, measuring systems, perturbations)</a:t>
              </a:r>
            </a:p>
          </p:txBody>
        </p:sp>
      </p:grpSp>
      <p:grpSp>
        <p:nvGrpSpPr>
          <p:cNvPr id="54277" name="Group 133">
            <a:extLst>
              <a:ext uri="{FF2B5EF4-FFF2-40B4-BE49-F238E27FC236}">
                <a16:creationId xmlns:a16="http://schemas.microsoft.com/office/drawing/2014/main" id="{813FCAF6-8FD2-446F-84B1-7996BAFC4F63}"/>
              </a:ext>
            </a:extLst>
          </p:cNvPr>
          <p:cNvGrpSpPr>
            <a:grpSpLocks/>
          </p:cNvGrpSpPr>
          <p:nvPr/>
        </p:nvGrpSpPr>
        <p:grpSpPr bwMode="auto">
          <a:xfrm>
            <a:off x="533400" y="990600"/>
            <a:ext cx="4184650" cy="1066800"/>
            <a:chOff x="336" y="624"/>
            <a:chExt cx="2636" cy="672"/>
          </a:xfrm>
        </p:grpSpPr>
        <p:grpSp>
          <p:nvGrpSpPr>
            <p:cNvPr id="54278" name="Group 11">
              <a:extLst>
                <a:ext uri="{FF2B5EF4-FFF2-40B4-BE49-F238E27FC236}">
                  <a16:creationId xmlns:a16="http://schemas.microsoft.com/office/drawing/2014/main" id="{1AB054EA-E012-4548-8EBF-9A2133DAE2C9}"/>
                </a:ext>
              </a:extLst>
            </p:cNvPr>
            <p:cNvGrpSpPr>
              <a:grpSpLocks/>
            </p:cNvGrpSpPr>
            <p:nvPr/>
          </p:nvGrpSpPr>
          <p:grpSpPr bwMode="auto">
            <a:xfrm>
              <a:off x="1920" y="624"/>
              <a:ext cx="432" cy="672"/>
              <a:chOff x="1920" y="2736"/>
              <a:chExt cx="432" cy="672"/>
            </a:xfrm>
          </p:grpSpPr>
          <p:sp>
            <p:nvSpPr>
              <p:cNvPr id="54288" name="AutoShape 4">
                <a:extLst>
                  <a:ext uri="{FF2B5EF4-FFF2-40B4-BE49-F238E27FC236}">
                    <a16:creationId xmlns:a16="http://schemas.microsoft.com/office/drawing/2014/main" id="{AE46C320-5401-42BE-8B76-F4018CDE85B1}"/>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289" name="Line 5">
                <a:extLst>
                  <a:ext uri="{FF2B5EF4-FFF2-40B4-BE49-F238E27FC236}">
                    <a16:creationId xmlns:a16="http://schemas.microsoft.com/office/drawing/2014/main" id="{EC7F16F7-4ECA-4736-AF00-81A8D77698D4}"/>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0" name="Line 6">
                <a:extLst>
                  <a:ext uri="{FF2B5EF4-FFF2-40B4-BE49-F238E27FC236}">
                    <a16:creationId xmlns:a16="http://schemas.microsoft.com/office/drawing/2014/main" id="{8E3810DF-9537-40EC-B96E-9ACD697D435E}"/>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1" name="Line 7">
                <a:extLst>
                  <a:ext uri="{FF2B5EF4-FFF2-40B4-BE49-F238E27FC236}">
                    <a16:creationId xmlns:a16="http://schemas.microsoft.com/office/drawing/2014/main" id="{651DA23A-CBD3-4F34-B8BE-9B25FA113DA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2" name="Line 8">
                <a:extLst>
                  <a:ext uri="{FF2B5EF4-FFF2-40B4-BE49-F238E27FC236}">
                    <a16:creationId xmlns:a16="http://schemas.microsoft.com/office/drawing/2014/main" id="{82AF1F8D-E93A-4A82-AD47-76FA9BE0B268}"/>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3" name="Line 9">
                <a:extLst>
                  <a:ext uri="{FF2B5EF4-FFF2-40B4-BE49-F238E27FC236}">
                    <a16:creationId xmlns:a16="http://schemas.microsoft.com/office/drawing/2014/main" id="{E071305E-BDBF-4BAB-8119-0B6C98D06EC5}"/>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4" name="Line 10">
                <a:extLst>
                  <a:ext uri="{FF2B5EF4-FFF2-40B4-BE49-F238E27FC236}">
                    <a16:creationId xmlns:a16="http://schemas.microsoft.com/office/drawing/2014/main" id="{CA33874B-5AFB-4679-840D-025BB3D6B27C}"/>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79" name="Group 95">
              <a:extLst>
                <a:ext uri="{FF2B5EF4-FFF2-40B4-BE49-F238E27FC236}">
                  <a16:creationId xmlns:a16="http://schemas.microsoft.com/office/drawing/2014/main" id="{22950EBF-6BD5-4450-A15D-7FF5F7DE3E03}"/>
                </a:ext>
              </a:extLst>
            </p:cNvPr>
            <p:cNvGrpSpPr>
              <a:grpSpLocks/>
            </p:cNvGrpSpPr>
            <p:nvPr/>
          </p:nvGrpSpPr>
          <p:grpSpPr bwMode="auto">
            <a:xfrm>
              <a:off x="2400" y="624"/>
              <a:ext cx="572" cy="663"/>
              <a:chOff x="4502" y="551"/>
              <a:chExt cx="572" cy="663"/>
            </a:xfrm>
          </p:grpSpPr>
          <p:sp>
            <p:nvSpPr>
              <p:cNvPr id="54281" name="Text Box 96">
                <a:extLst>
                  <a:ext uri="{FF2B5EF4-FFF2-40B4-BE49-F238E27FC236}">
                    <a16:creationId xmlns:a16="http://schemas.microsoft.com/office/drawing/2014/main" id="{2159D4D0-2BE5-41A0-93D2-51B38AEB5EE8}"/>
                  </a:ext>
                </a:extLst>
              </p:cNvPr>
              <p:cNvSpPr txBox="1">
                <a:spLocks noChangeArrowheads="1"/>
              </p:cNvSpPr>
              <p:nvPr/>
            </p:nvSpPr>
            <p:spPr bwMode="auto">
              <a:xfrm>
                <a:off x="4646" y="98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x</a:t>
                </a:r>
              </a:p>
            </p:txBody>
          </p:sp>
          <p:grpSp>
            <p:nvGrpSpPr>
              <p:cNvPr id="54282" name="Group 97">
                <a:extLst>
                  <a:ext uri="{FF2B5EF4-FFF2-40B4-BE49-F238E27FC236}">
                    <a16:creationId xmlns:a16="http://schemas.microsoft.com/office/drawing/2014/main" id="{F47450C0-04F3-4323-8E6D-76FFF9C7A58B}"/>
                  </a:ext>
                </a:extLst>
              </p:cNvPr>
              <p:cNvGrpSpPr>
                <a:grpSpLocks/>
              </p:cNvGrpSpPr>
              <p:nvPr/>
            </p:nvGrpSpPr>
            <p:grpSpPr bwMode="auto">
              <a:xfrm>
                <a:off x="4502" y="551"/>
                <a:ext cx="572" cy="457"/>
                <a:chOff x="4502" y="551"/>
                <a:chExt cx="572" cy="457"/>
              </a:xfrm>
            </p:grpSpPr>
            <p:sp>
              <p:nvSpPr>
                <p:cNvPr id="54283" name="Line 98">
                  <a:extLst>
                    <a:ext uri="{FF2B5EF4-FFF2-40B4-BE49-F238E27FC236}">
                      <a16:creationId xmlns:a16="http://schemas.microsoft.com/office/drawing/2014/main" id="{C860EFDE-DC52-4155-829D-646FFBAE0670}"/>
                    </a:ext>
                  </a:extLst>
                </p:cNvPr>
                <p:cNvSpPr>
                  <a:spLocks noChangeShapeType="1"/>
                </p:cNvSpPr>
                <p:nvPr/>
              </p:nvSpPr>
              <p:spPr bwMode="auto">
                <a:xfrm>
                  <a:off x="4608" y="1008"/>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4" name="Line 99">
                  <a:extLst>
                    <a:ext uri="{FF2B5EF4-FFF2-40B4-BE49-F238E27FC236}">
                      <a16:creationId xmlns:a16="http://schemas.microsoft.com/office/drawing/2014/main" id="{374B61A9-DBC7-4FAE-8753-5A2B9BC60AF5}"/>
                    </a:ext>
                  </a:extLst>
                </p:cNvPr>
                <p:cNvSpPr>
                  <a:spLocks noChangeShapeType="1"/>
                </p:cNvSpPr>
                <p:nvPr/>
              </p:nvSpPr>
              <p:spPr bwMode="auto">
                <a:xfrm flipV="1">
                  <a:off x="4608" y="864"/>
                  <a:ext cx="19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5" name="Line 100">
                  <a:extLst>
                    <a:ext uri="{FF2B5EF4-FFF2-40B4-BE49-F238E27FC236}">
                      <a16:creationId xmlns:a16="http://schemas.microsoft.com/office/drawing/2014/main" id="{679D4446-97FC-4BCE-AA74-9A6510ABC757}"/>
                    </a:ext>
                  </a:extLst>
                </p:cNvPr>
                <p:cNvSpPr>
                  <a:spLocks noChangeShapeType="1"/>
                </p:cNvSpPr>
                <p:nvPr/>
              </p:nvSpPr>
              <p:spPr bwMode="auto">
                <a:xfrm flipV="1">
                  <a:off x="4608" y="768"/>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6" name="Text Box 101">
                  <a:extLst>
                    <a:ext uri="{FF2B5EF4-FFF2-40B4-BE49-F238E27FC236}">
                      <a16:creationId xmlns:a16="http://schemas.microsoft.com/office/drawing/2014/main" id="{A2CECD21-E69D-4E8C-B53D-BC9542DAAE4C}"/>
                    </a:ext>
                  </a:extLst>
                </p:cNvPr>
                <p:cNvSpPr txBox="1">
                  <a:spLocks noChangeArrowheads="1"/>
                </p:cNvSpPr>
                <p:nvPr/>
              </p:nvSpPr>
              <p:spPr bwMode="auto">
                <a:xfrm>
                  <a:off x="4886" y="64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y</a:t>
                  </a:r>
                </a:p>
              </p:txBody>
            </p:sp>
            <p:sp>
              <p:nvSpPr>
                <p:cNvPr id="54287" name="Text Box 102">
                  <a:extLst>
                    <a:ext uri="{FF2B5EF4-FFF2-40B4-BE49-F238E27FC236}">
                      <a16:creationId xmlns:a16="http://schemas.microsoft.com/office/drawing/2014/main" id="{26C33A26-602C-4591-8ACA-63FAC29DB33B}"/>
                    </a:ext>
                  </a:extLst>
                </p:cNvPr>
                <p:cNvSpPr txBox="1">
                  <a:spLocks noChangeArrowheads="1"/>
                </p:cNvSpPr>
                <p:nvPr/>
              </p:nvSpPr>
              <p:spPr bwMode="auto">
                <a:xfrm>
                  <a:off x="4502" y="55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z</a:t>
                  </a:r>
                </a:p>
              </p:txBody>
            </p:sp>
          </p:grpSp>
        </p:grpSp>
        <p:sp>
          <p:nvSpPr>
            <p:cNvPr id="54280" name="Rectangle 132">
              <a:extLst>
                <a:ext uri="{FF2B5EF4-FFF2-40B4-BE49-F238E27FC236}">
                  <a16:creationId xmlns:a16="http://schemas.microsoft.com/office/drawing/2014/main" id="{DADC9A01-7223-48E8-9E1C-EAE25349BE08}"/>
                </a:ext>
              </a:extLst>
            </p:cNvPr>
            <p:cNvSpPr>
              <a:spLocks noChangeArrowheads="1"/>
            </p:cNvSpPr>
            <p:nvPr/>
          </p:nvSpPr>
          <p:spPr bwMode="auto">
            <a:xfrm>
              <a:off x="336" y="960"/>
              <a:ext cx="14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Space: x, y, z</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2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6DFC3B4A-1B5A-484E-9F31-4DEF6353873D}"/>
              </a:ext>
            </a:extLst>
          </p:cNvPr>
          <p:cNvSpPr>
            <a:spLocks noGrp="1"/>
          </p:cNvSpPr>
          <p:nvPr>
            <p:ph type="title"/>
          </p:nvPr>
        </p:nvSpPr>
        <p:spPr/>
        <p:txBody>
          <a:bodyPr/>
          <a:lstStyle/>
          <a:p>
            <a:pPr eaLnBrk="1" hangingPunct="1"/>
            <a:r>
              <a:rPr lang="en-US" altLang="en-US"/>
              <a:t>Climate</a:t>
            </a:r>
          </a:p>
        </p:txBody>
      </p:sp>
      <p:sp>
        <p:nvSpPr>
          <p:cNvPr id="55299" name="Content Placeholder 2">
            <a:extLst>
              <a:ext uri="{FF2B5EF4-FFF2-40B4-BE49-F238E27FC236}">
                <a16:creationId xmlns:a16="http://schemas.microsoft.com/office/drawing/2014/main" id="{22C6C0C4-AFB8-4AA9-9B7B-537EC0F23314}"/>
              </a:ext>
            </a:extLst>
          </p:cNvPr>
          <p:cNvSpPr>
            <a:spLocks noGrp="1"/>
          </p:cNvSpPr>
          <p:nvPr>
            <p:ph idx="1"/>
          </p:nvPr>
        </p:nvSpPr>
        <p:spPr>
          <a:xfrm>
            <a:off x="443345" y="1166018"/>
            <a:ext cx="8229600" cy="4525963"/>
          </a:xfrm>
        </p:spPr>
        <p:txBody>
          <a:bodyPr/>
          <a:lstStyle/>
          <a:p>
            <a:pPr eaLnBrk="1" hangingPunct="1"/>
            <a:r>
              <a:rPr lang="en-US" altLang="en-US" dirty="0"/>
              <a:t>Statistics often misinterpreted as bookkeeping. </a:t>
            </a:r>
          </a:p>
          <a:p>
            <a:pPr lvl="1" eaLnBrk="1" hangingPunct="1"/>
            <a:r>
              <a:rPr lang="en-US" altLang="en-US" dirty="0"/>
              <a:t>What is the warmest temperature on record at Salt Lake City? </a:t>
            </a:r>
          </a:p>
          <a:p>
            <a:pPr lvl="1" eaLnBrk="1" hangingPunct="1"/>
            <a:r>
              <a:rPr lang="en-US" altLang="en-US" dirty="0"/>
              <a:t>What is the biggest snow storm at Alta? </a:t>
            </a:r>
          </a:p>
          <a:p>
            <a:pPr eaLnBrk="1" hangingPunct="1"/>
            <a:r>
              <a:rPr lang="en-US" altLang="en-US" dirty="0"/>
              <a:t>weather and climate:</a:t>
            </a:r>
          </a:p>
          <a:p>
            <a:pPr lvl="1" eaLnBrk="1" hangingPunct="1"/>
            <a:r>
              <a:rPr lang="en-US" altLang="en-US" dirty="0"/>
              <a:t>weather- state of the environment</a:t>
            </a:r>
          </a:p>
          <a:p>
            <a:pPr lvl="1" eaLnBrk="1" hangingPunct="1"/>
            <a:r>
              <a:rPr lang="en-US" altLang="en-US" dirty="0"/>
              <a:t>climate- aggregate summary of the environment</a:t>
            </a:r>
          </a:p>
          <a:p>
            <a:pPr lvl="1" eaLnBrk="1" hangingPunct="1"/>
            <a:r>
              <a:rPr lang="en-US" altLang="en-US" dirty="0"/>
              <a:t>Climate normal: arbitrarily defined reference state: 1981-2010</a:t>
            </a:r>
          </a:p>
          <a:p>
            <a:pPr eaLnBrk="1" hangingPunct="1"/>
            <a:endParaRPr lang="en-US" altLang="en-US" dirty="0"/>
          </a:p>
          <a:p>
            <a:pPr eaLnBrk="1" hangingPunct="1"/>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A866E6BA-1853-4150-B8C1-F6B1ACDF843C}"/>
              </a:ext>
            </a:extLst>
          </p:cNvPr>
          <p:cNvSpPr>
            <a:spLocks noGrp="1"/>
          </p:cNvSpPr>
          <p:nvPr>
            <p:ph type="title"/>
          </p:nvPr>
        </p:nvSpPr>
        <p:spPr/>
        <p:txBody>
          <a:bodyPr/>
          <a:lstStyle/>
          <a:p>
            <a:r>
              <a:rPr lang="en-US" altLang="en-US"/>
              <a:t>Climate.gov: 2014 temperature relative to climate normal</a:t>
            </a:r>
          </a:p>
        </p:txBody>
      </p:sp>
      <p:sp>
        <p:nvSpPr>
          <p:cNvPr id="56323" name="Content Placeholder 2">
            <a:extLst>
              <a:ext uri="{FF2B5EF4-FFF2-40B4-BE49-F238E27FC236}">
                <a16:creationId xmlns:a16="http://schemas.microsoft.com/office/drawing/2014/main" id="{3B16E95F-C7B7-4A44-B9A2-D76573E4EF4B}"/>
              </a:ext>
            </a:extLst>
          </p:cNvPr>
          <p:cNvSpPr>
            <a:spLocks noGrp="1"/>
          </p:cNvSpPr>
          <p:nvPr>
            <p:ph idx="1"/>
          </p:nvPr>
        </p:nvSpPr>
        <p:spPr/>
        <p:txBody>
          <a:bodyPr/>
          <a:lstStyle/>
          <a:p>
            <a:endParaRPr lang="en-US" altLang="en-US"/>
          </a:p>
        </p:txBody>
      </p:sp>
      <p:pic>
        <p:nvPicPr>
          <p:cNvPr id="56324" name="Picture 6" descr="http://climate.gov/sites/default/files/ClimDiv_2014_annual_temperature_anomaly_large.png">
            <a:extLst>
              <a:ext uri="{FF2B5EF4-FFF2-40B4-BE49-F238E27FC236}">
                <a16:creationId xmlns:a16="http://schemas.microsoft.com/office/drawing/2014/main" id="{8CE4259C-B06C-4AEF-9441-39AA91A5E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2060575"/>
            <a:ext cx="9140825"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3">
            <a:extLst>
              <a:ext uri="{FF2B5EF4-FFF2-40B4-BE49-F238E27FC236}">
                <a16:creationId xmlns:a16="http://schemas.microsoft.com/office/drawing/2014/main" id="{98030A36-51A0-4409-AF66-79D15882D8BE}"/>
              </a:ext>
            </a:extLst>
          </p:cNvPr>
          <p:cNvSpPr>
            <a:spLocks noGrp="1"/>
          </p:cNvSpPr>
          <p:nvPr>
            <p:ph type="title"/>
          </p:nvPr>
        </p:nvSpPr>
        <p:spPr/>
        <p:txBody>
          <a:bodyPr/>
          <a:lstStyle/>
          <a:p>
            <a:pPr eaLnBrk="1" hangingPunct="1"/>
            <a:r>
              <a:rPr lang="en-US" altLang="en-US"/>
              <a:t>Steps for Effective Research</a:t>
            </a:r>
          </a:p>
        </p:txBody>
      </p:sp>
      <p:sp>
        <p:nvSpPr>
          <p:cNvPr id="62467" name="Content Placeholder 4">
            <a:extLst>
              <a:ext uri="{FF2B5EF4-FFF2-40B4-BE49-F238E27FC236}">
                <a16:creationId xmlns:a16="http://schemas.microsoft.com/office/drawing/2014/main" id="{0F759277-65F5-47B7-8BAA-E6BDC7D54E77}"/>
              </a:ext>
            </a:extLst>
          </p:cNvPr>
          <p:cNvSpPr>
            <a:spLocks noGrp="1"/>
          </p:cNvSpPr>
          <p:nvPr>
            <p:ph idx="1"/>
          </p:nvPr>
        </p:nvSpPr>
        <p:spPr/>
        <p:txBody>
          <a:bodyPr/>
          <a:lstStyle/>
          <a:p>
            <a:pPr eaLnBrk="1" hangingPunct="1"/>
            <a:r>
              <a:rPr lang="en-US" altLang="en-US" sz="2400"/>
              <a:t>distill a general interest in a subject into a specific question/hypothesis that can be evaluated</a:t>
            </a:r>
          </a:p>
          <a:p>
            <a:pPr eaLnBrk="1" hangingPunct="1"/>
            <a:r>
              <a:rPr lang="en-US" altLang="en-US" sz="2400"/>
              <a:t>organize the data</a:t>
            </a:r>
          </a:p>
          <a:p>
            <a:pPr eaLnBrk="1" hangingPunct="1"/>
            <a:r>
              <a:rPr lang="en-US" altLang="en-US" sz="2400"/>
              <a:t>find relationship(s) among the data </a:t>
            </a:r>
          </a:p>
          <a:p>
            <a:pPr eaLnBrk="1" hangingPunct="1"/>
            <a:r>
              <a:rPr lang="en-US" altLang="en-US" sz="2400"/>
              <a:t>examine the significance of your results</a:t>
            </a:r>
          </a:p>
          <a:p>
            <a:pPr eaLnBrk="1" hangingPunct="1"/>
            <a:r>
              <a:rPr lang="en-US" altLang="en-US" sz="2400"/>
              <a:t>review thoroughly what you have done and document your analysis and results</a:t>
            </a:r>
          </a:p>
          <a:p>
            <a:pPr eaLnBrk="1" hangingPunct="1"/>
            <a:r>
              <a:rPr lang="en-US" altLang="en-US" sz="2400"/>
              <a:t>submit your results and study for independent evaluation</a:t>
            </a:r>
          </a:p>
          <a:p>
            <a:pPr eaLnBrk="1" hangingPunct="1"/>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64AF3A78-D0A1-4110-A1C1-31967D0ED39C}"/>
              </a:ext>
            </a:extLst>
          </p:cNvPr>
          <p:cNvSpPr>
            <a:spLocks noGrp="1"/>
          </p:cNvSpPr>
          <p:nvPr>
            <p:ph type="title"/>
          </p:nvPr>
        </p:nvSpPr>
        <p:spPr/>
        <p:txBody>
          <a:bodyPr/>
          <a:lstStyle/>
          <a:p>
            <a:r>
              <a:rPr lang="en-US" altLang="en-US"/>
              <a:t>December 2014 temperature anomaly</a:t>
            </a:r>
          </a:p>
        </p:txBody>
      </p:sp>
      <p:pic>
        <p:nvPicPr>
          <p:cNvPr id="57347" name="Picture 2" descr="http://climate.gov/sites/default/files/ClimDiv_201412_December_temperature_anomaly_large.png">
            <a:extLst>
              <a:ext uri="{FF2B5EF4-FFF2-40B4-BE49-F238E27FC236}">
                <a16:creationId xmlns:a16="http://schemas.microsoft.com/office/drawing/2014/main" id="{DF912841-D63A-4140-8E41-89650B2D93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55763"/>
            <a:ext cx="8229600" cy="4414837"/>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55937609-BA52-4303-AED5-DBB0625B09E0}"/>
              </a:ext>
            </a:extLst>
          </p:cNvPr>
          <p:cNvSpPr>
            <a:spLocks noGrp="1"/>
          </p:cNvSpPr>
          <p:nvPr>
            <p:ph type="title"/>
          </p:nvPr>
        </p:nvSpPr>
        <p:spPr/>
        <p:txBody>
          <a:bodyPr/>
          <a:lstStyle/>
          <a:p>
            <a:r>
              <a:rPr lang="en-US" altLang="en-US"/>
              <a:t>Comparing 2014 to 1895-2013</a:t>
            </a:r>
          </a:p>
        </p:txBody>
      </p:sp>
      <p:pic>
        <p:nvPicPr>
          <p:cNvPr id="58371" name="Picture 2" descr="12-Month Statewide Precipitation Ranks">
            <a:extLst>
              <a:ext uri="{FF2B5EF4-FFF2-40B4-BE49-F238E27FC236}">
                <a16:creationId xmlns:a16="http://schemas.microsoft.com/office/drawing/2014/main" id="{A7FC6E5F-25A7-4496-A9B7-5A7997FE7F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76375" y="1601788"/>
            <a:ext cx="6191250" cy="4524375"/>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50935567-2E71-464D-9DF8-1E3CE4CE3BA2}"/>
              </a:ext>
            </a:extLst>
          </p:cNvPr>
          <p:cNvSpPr>
            <a:spLocks noGrp="1"/>
          </p:cNvSpPr>
          <p:nvPr>
            <p:ph type="title"/>
          </p:nvPr>
        </p:nvSpPr>
        <p:spPr/>
        <p:txBody>
          <a:bodyPr/>
          <a:lstStyle/>
          <a:p>
            <a:pPr eaLnBrk="1" hangingPunct="1"/>
            <a:r>
              <a:rPr lang="en-US" altLang="en-US"/>
              <a:t>Why use statistics to describe the environment?</a:t>
            </a:r>
          </a:p>
        </p:txBody>
      </p:sp>
      <p:sp>
        <p:nvSpPr>
          <p:cNvPr id="59395" name="Content Placeholder 2">
            <a:extLst>
              <a:ext uri="{FF2B5EF4-FFF2-40B4-BE49-F238E27FC236}">
                <a16:creationId xmlns:a16="http://schemas.microsoft.com/office/drawing/2014/main" id="{8F1C1FAB-D9F6-47FC-82BE-7E2184328D23}"/>
              </a:ext>
            </a:extLst>
          </p:cNvPr>
          <p:cNvSpPr>
            <a:spLocks noGrp="1"/>
          </p:cNvSpPr>
          <p:nvPr>
            <p:ph idx="1"/>
          </p:nvPr>
        </p:nvSpPr>
        <p:spPr>
          <a:xfrm>
            <a:off x="457200" y="762000"/>
            <a:ext cx="8229600" cy="4525963"/>
          </a:xfrm>
        </p:spPr>
        <p:txBody>
          <a:bodyPr/>
          <a:lstStyle/>
          <a:p>
            <a:pPr eaLnBrk="1" hangingPunct="1"/>
            <a:endParaRPr lang="en-US" altLang="en-US" dirty="0"/>
          </a:p>
          <a:p>
            <a:pPr eaLnBrk="1" hangingPunct="1"/>
            <a:r>
              <a:rPr lang="en-US" altLang="en-US" sz="2400" dirty="0"/>
              <a:t>Environment controlled by innumerable factors, which we hope to segregate into a few critical factors from the rest  that, for the most part, simply contribute to background noise</a:t>
            </a:r>
          </a:p>
          <a:p>
            <a:pPr eaLnBrk="1" hangingPunct="1"/>
            <a:r>
              <a:rPr lang="en-US" altLang="en-US" sz="2400" dirty="0"/>
              <a:t>the characteristics of the system include linearly unstable processes such as baroclinic waves that cause growth of small features into larger ones</a:t>
            </a:r>
          </a:p>
          <a:p>
            <a:pPr eaLnBrk="1" hangingPunct="1"/>
            <a:r>
              <a:rPr lang="en-US" altLang="en-US" sz="2400" dirty="0"/>
              <a:t>the characteristics of the system (dynamics, thermodynamics) are nonlinear and include discrete step functions (i.e., rain/no rain) that can lead to the amplification of small errors into large ones</a:t>
            </a:r>
          </a:p>
          <a:p>
            <a:pPr eaLnBrk="1" hangingPunct="1"/>
            <a:r>
              <a:rPr lang="en-US" altLang="en-US" sz="2400" dirty="0"/>
              <a:t>the system is dissipative, which guarantees “stationarity”, i.e., the climate system will remain stable and not run away from the current state </a:t>
            </a:r>
          </a:p>
          <a:p>
            <a:pPr eaLnBrk="1" hangingPunct="1"/>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3CFBB474-2CEE-45B0-8D1A-7EFEAFBA676A}"/>
              </a:ext>
            </a:extLst>
          </p:cNvPr>
          <p:cNvSpPr>
            <a:spLocks noGrp="1"/>
          </p:cNvSpPr>
          <p:nvPr>
            <p:ph type="title"/>
          </p:nvPr>
        </p:nvSpPr>
        <p:spPr/>
        <p:txBody>
          <a:bodyPr/>
          <a:lstStyle/>
          <a:p>
            <a:r>
              <a:rPr lang="en-US" altLang="en-US"/>
              <a:t>Baroclininc Wave Growth</a:t>
            </a:r>
          </a:p>
        </p:txBody>
      </p:sp>
      <p:sp>
        <p:nvSpPr>
          <p:cNvPr id="60419" name="Content Placeholder 2">
            <a:extLst>
              <a:ext uri="{FF2B5EF4-FFF2-40B4-BE49-F238E27FC236}">
                <a16:creationId xmlns:a16="http://schemas.microsoft.com/office/drawing/2014/main" id="{FBCFD9D1-5730-4167-AF99-FF97BD60E44C}"/>
              </a:ext>
            </a:extLst>
          </p:cNvPr>
          <p:cNvSpPr>
            <a:spLocks noGrp="1"/>
          </p:cNvSpPr>
          <p:nvPr>
            <p:ph idx="1"/>
          </p:nvPr>
        </p:nvSpPr>
        <p:spPr>
          <a:xfrm>
            <a:off x="532015" y="1219200"/>
            <a:ext cx="8229600" cy="4525963"/>
          </a:xfrm>
        </p:spPr>
        <p:txBody>
          <a:bodyPr/>
          <a:lstStyle/>
          <a:p>
            <a:r>
              <a:rPr lang="en-US" altLang="en-US" dirty="0"/>
              <a:t>Physical processes in atmosphere can be unstable at times but environmental system overall is </a:t>
            </a:r>
            <a:r>
              <a:rPr lang="en-US" altLang="en-US"/>
              <a:t>“stationary”</a:t>
            </a:r>
            <a:endParaRPr lang="en-US" altLang="en-US" dirty="0"/>
          </a:p>
        </p:txBody>
      </p:sp>
      <p:pic>
        <p:nvPicPr>
          <p:cNvPr id="60420" name="Picture 2">
            <a:extLst>
              <a:ext uri="{FF2B5EF4-FFF2-40B4-BE49-F238E27FC236}">
                <a16:creationId xmlns:a16="http://schemas.microsoft.com/office/drawing/2014/main" id="{4CCEF9DF-3530-48E5-A7C7-357510C7F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30" y="3048000"/>
            <a:ext cx="853440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350F30BA-98D2-4DB2-9EA9-4E5221714A48}"/>
              </a:ext>
            </a:extLst>
          </p:cNvPr>
          <p:cNvSpPr>
            <a:spLocks noGrp="1"/>
          </p:cNvSpPr>
          <p:nvPr>
            <p:ph type="title"/>
          </p:nvPr>
        </p:nvSpPr>
        <p:spPr/>
        <p:txBody>
          <a:bodyPr/>
          <a:lstStyle/>
          <a:p>
            <a:endParaRPr lang="en-US" altLang="en-US"/>
          </a:p>
        </p:txBody>
      </p:sp>
      <p:pic>
        <p:nvPicPr>
          <p:cNvPr id="61443" name="Picture 6" descr="http://www.atmos.albany.edu/products/z500/animate_NHEM_hght.gif">
            <a:extLst>
              <a:ext uri="{FF2B5EF4-FFF2-40B4-BE49-F238E27FC236}">
                <a16:creationId xmlns:a16="http://schemas.microsoft.com/office/drawing/2014/main" id="{E890F70B-F929-483B-A586-8B6F2D54D0C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a:xfrm>
            <a:off x="1739900" y="1600200"/>
            <a:ext cx="5664200" cy="4525963"/>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638800"/>
            <a:ext cx="7772400" cy="1470025"/>
          </a:xfrm>
        </p:spPr>
        <p:txBody>
          <a:bodyPr/>
          <a:lstStyle/>
          <a:p>
            <a:r>
              <a:rPr lang="en-US" sz="2800" dirty="0">
                <a:hlinkClick r:id="rId2"/>
              </a:rPr>
              <a:t>https://www.ncdc.noaa.gov/cag/time-series/global/globe/land_ocean/ytd/12/1880-2016</a:t>
            </a:r>
            <a:br>
              <a:rPr lang="en-US" dirty="0"/>
            </a:b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5" y="990600"/>
            <a:ext cx="7143750" cy="4276725"/>
          </a:xfrm>
          <a:prstGeom prst="rect">
            <a:avLst/>
          </a:prstGeom>
        </p:spPr>
      </p:pic>
    </p:spTree>
    <p:extLst>
      <p:ext uri="{BB962C8B-B14F-4D97-AF65-F5344CB8AC3E}">
        <p14:creationId xmlns:p14="http://schemas.microsoft.com/office/powerpoint/2010/main" val="609335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25" y="1290637"/>
            <a:ext cx="7143750" cy="4276725"/>
          </a:xfrm>
          <a:prstGeom prst="rect">
            <a:avLst/>
          </a:prstGeom>
        </p:spPr>
      </p:pic>
    </p:spTree>
    <p:extLst>
      <p:ext uri="{BB962C8B-B14F-4D97-AF65-F5344CB8AC3E}">
        <p14:creationId xmlns:p14="http://schemas.microsoft.com/office/powerpoint/2010/main" val="2258361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638800"/>
            <a:ext cx="7772400" cy="1470025"/>
          </a:xfrm>
        </p:spPr>
        <p:txBody>
          <a:bodyPr/>
          <a:lstStyle/>
          <a:p>
            <a:r>
              <a:rPr lang="en-US" sz="2800" dirty="0">
                <a:hlinkClick r:id="rId2"/>
              </a:rPr>
              <a:t>https://www.ncdc.noaa.gov/cag/time-series/global/globe/land_ocean/ytd/12/1880-2016</a:t>
            </a:r>
            <a:br>
              <a:rPr lang="en-US" dirty="0"/>
            </a:b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5" y="990600"/>
            <a:ext cx="7143750" cy="4276725"/>
          </a:xfrm>
          <a:prstGeom prst="rect">
            <a:avLst/>
          </a:prstGeom>
        </p:spPr>
      </p:pic>
    </p:spTree>
    <p:extLst>
      <p:ext uri="{BB962C8B-B14F-4D97-AF65-F5344CB8AC3E}">
        <p14:creationId xmlns:p14="http://schemas.microsoft.com/office/powerpoint/2010/main" val="65799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br>
              <a:rPr lang="en-US" sz="3200" dirty="0"/>
            </a:br>
            <a:endParaRPr lang="en-US" sz="3200" dirty="0"/>
          </a:p>
        </p:txBody>
      </p:sp>
      <p:pic>
        <p:nvPicPr>
          <p:cNvPr id="1026" name="Picture 2" descr="http://www.sltrib.com/csp/mediapool/sites/dt.common.streams.StreamServer.cls?STREAMOID=nDLOZae_pRImNvlgKbA8Os$daE2N3K4ZzOUsqbU5sYsqR3MD3VVeC685f3kVZ1TPWCsjLu883Ygn4B49Lvm9bPe2QeMKQdVeZmXF$9l$4uCZ8QDXhaHEp3rvzXRJFdy0KqPHLoMevcTLo3h8xh70Y6N_U_CryOsw6FTOdKL_jpQ-&amp;CONTENTTYPE=image/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600199"/>
            <a:ext cx="6324600" cy="435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096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Causality vs. Simultaneity?</a:t>
            </a:r>
          </a:p>
        </p:txBody>
      </p:sp>
      <p:pic>
        <p:nvPicPr>
          <p:cNvPr id="1026" name="Picture 2" descr="http://blogs-images.forbes.com/erikaandersen/files/2012/03/w146710317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2514" y="1295400"/>
            <a:ext cx="6318971"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599" y="5821363"/>
            <a:ext cx="7924800" cy="120032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3"/>
              </a:rPr>
              <a:t>http://www.usnews.com/news/blogs/washington-whispers/2013/03/15/apollo-7-astronaut-uses-pastafarian-chart-on-pirates-and-global-temperatures-to-argue-climate-change-isnt-real</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71699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82D08A-B3CF-4F73-9259-DBB41D3CF83A}"/>
              </a:ext>
            </a:extLst>
          </p:cNvPr>
          <p:cNvSpPr>
            <a:spLocks noGrp="1"/>
          </p:cNvSpPr>
          <p:nvPr>
            <p:ph type="title"/>
          </p:nvPr>
        </p:nvSpPr>
        <p:spPr/>
        <p:txBody>
          <a:bodyPr/>
          <a:lstStyle/>
          <a:p>
            <a:r>
              <a:rPr lang="en-US" altLang="en-US" sz="3200" dirty="0"/>
              <a:t>What you should have </a:t>
            </a:r>
            <a:r>
              <a:rPr lang="en-US" altLang="en-US" sz="3200"/>
              <a:t>been doing...</a:t>
            </a:r>
            <a:endParaRPr lang="en-US" altLang="en-US" sz="3200" dirty="0"/>
          </a:p>
        </p:txBody>
      </p:sp>
      <p:sp>
        <p:nvSpPr>
          <p:cNvPr id="63491" name="Content Placeholder 2">
            <a:extLst>
              <a:ext uri="{FF2B5EF4-FFF2-40B4-BE49-F238E27FC236}">
                <a16:creationId xmlns:a16="http://schemas.microsoft.com/office/drawing/2014/main" id="{700B4D9E-BBE1-47A2-BC46-0E9850C25AB2}"/>
              </a:ext>
            </a:extLst>
          </p:cNvPr>
          <p:cNvSpPr>
            <a:spLocks noGrp="1"/>
          </p:cNvSpPr>
          <p:nvPr>
            <p:ph idx="1"/>
          </p:nvPr>
        </p:nvSpPr>
        <p:spPr/>
        <p:txBody>
          <a:bodyPr/>
          <a:lstStyle/>
          <a:p>
            <a:r>
              <a:rPr lang="en-US" altLang="en-US" dirty="0"/>
              <a:t>Read Chapter 1 Notes</a:t>
            </a:r>
          </a:p>
          <a:p>
            <a:r>
              <a:rPr lang="en-US" altLang="en-US" dirty="0"/>
              <a:t>Read Chapter 1 in text</a:t>
            </a:r>
          </a:p>
          <a:p>
            <a:r>
              <a:rPr lang="en-US" altLang="en-US" dirty="0"/>
              <a:t>Complete Assignment 2 based on Chapter 1 notes and text</a:t>
            </a:r>
          </a:p>
          <a:p>
            <a:pPr lvl="1"/>
            <a:r>
              <a:rPr lang="en-US" altLang="en-US" dirty="0"/>
              <a:t>Due last night</a:t>
            </a:r>
          </a:p>
          <a:p>
            <a:pPr lvl="1"/>
            <a:endParaRPr lang="en-US" altLang="en-US" dirty="0"/>
          </a:p>
        </p:txBody>
      </p:sp>
    </p:spTree>
    <p:extLst>
      <p:ext uri="{BB962C8B-B14F-4D97-AF65-F5344CB8AC3E}">
        <p14:creationId xmlns:p14="http://schemas.microsoft.com/office/powerpoint/2010/main" val="25207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7391400" y="274638"/>
            <a:ext cx="1295400" cy="1143000"/>
          </a:xfrm>
        </p:spPr>
        <p:txBody>
          <a:bodyPr/>
          <a:lstStyle/>
          <a:p>
            <a:r>
              <a:rPr lang="en-US" altLang="en-US"/>
              <a:t>CO</a:t>
            </a:r>
            <a:r>
              <a:rPr lang="en-US" altLang="en-US" baseline="-25000"/>
              <a:t>2</a:t>
            </a:r>
          </a:p>
        </p:txBody>
      </p:sp>
      <p:pic>
        <p:nvPicPr>
          <p:cNvPr id="47111" name="Picture 7" descr="Mauna Loa CO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57200"/>
            <a:ext cx="6610350" cy="5172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559754"/>
            <a:ext cx="5695950"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3"/>
              </a:rPr>
              <a:t>https://www.esrl.noaa.gov/gmd/ccgg/trends/full.html</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 name="Content Placeholder 3"/>
          <p:cNvSpPr>
            <a:spLocks noGrp="1"/>
          </p:cNvSpPr>
          <p:nvPr>
            <p:ph idx="1"/>
          </p:nvPr>
        </p:nvSpPr>
        <p:spPr/>
        <p:txBody>
          <a:bodyPr/>
          <a:lstStyle/>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8482" name="Picture 2" descr="CO2 Weekly Values for Mauna Lo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3083" y="1600200"/>
            <a:ext cx="6157834"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021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2514600" y="304800"/>
            <a:ext cx="3505200" cy="1143000"/>
          </a:xfrm>
        </p:spPr>
        <p:txBody>
          <a:bodyPr/>
          <a:lstStyle/>
          <a:p>
            <a:r>
              <a:rPr lang="en-US" altLang="en-US" dirty="0"/>
              <a:t>CO</a:t>
            </a:r>
            <a:r>
              <a:rPr lang="en-US" altLang="en-US" baseline="-25000" dirty="0"/>
              <a:t>2 </a:t>
            </a:r>
            <a:r>
              <a:rPr lang="en-US" altLang="en-US" dirty="0"/>
              <a:t>on campus</a:t>
            </a:r>
          </a:p>
        </p:txBody>
      </p:sp>
      <p:sp>
        <p:nvSpPr>
          <p:cNvPr id="3" name="Rectangle 2"/>
          <p:cNvSpPr/>
          <p:nvPr/>
        </p:nvSpPr>
        <p:spPr>
          <a:xfrm>
            <a:off x="3124200" y="4267200"/>
            <a:ext cx="3733800" cy="36933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2"/>
              </a:rPr>
              <a:t>http://co2.utah.edu/</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4641C855-0440-4C83-8350-3F879C8CE674}"/>
              </a:ext>
            </a:extLst>
          </p:cNvPr>
          <p:cNvPicPr>
            <a:picLocks noChangeAspect="1"/>
          </p:cNvPicPr>
          <p:nvPr/>
        </p:nvPicPr>
        <p:blipFill rotWithShape="1">
          <a:blip r:embed="rId3"/>
          <a:srcRect b="52747"/>
          <a:stretch/>
        </p:blipFill>
        <p:spPr>
          <a:xfrm>
            <a:off x="594360" y="1290544"/>
            <a:ext cx="8305800" cy="2381390"/>
          </a:xfrm>
          <a:prstGeom prst="rect">
            <a:avLst/>
          </a:prstGeom>
        </p:spPr>
      </p:pic>
      <p:pic>
        <p:nvPicPr>
          <p:cNvPr id="8" name="Picture 7">
            <a:extLst>
              <a:ext uri="{FF2B5EF4-FFF2-40B4-BE49-F238E27FC236}">
                <a16:creationId xmlns:a16="http://schemas.microsoft.com/office/drawing/2014/main" id="{9E5B7E08-F0E8-4ADE-A481-0AB99C8315AB}"/>
              </a:ext>
            </a:extLst>
          </p:cNvPr>
          <p:cNvPicPr>
            <a:picLocks noChangeAspect="1"/>
          </p:cNvPicPr>
          <p:nvPr/>
        </p:nvPicPr>
        <p:blipFill rotWithShape="1">
          <a:blip r:embed="rId3"/>
          <a:srcRect t="92576"/>
          <a:stretch/>
        </p:blipFill>
        <p:spPr>
          <a:xfrm>
            <a:off x="990600" y="3733800"/>
            <a:ext cx="7848600" cy="353560"/>
          </a:xfrm>
          <a:prstGeom prst="rect">
            <a:avLst/>
          </a:prstGeom>
        </p:spPr>
      </p:pic>
    </p:spTree>
    <p:extLst>
      <p:ext uri="{BB962C8B-B14F-4D97-AF65-F5344CB8AC3E}">
        <p14:creationId xmlns:p14="http://schemas.microsoft.com/office/powerpoint/2010/main" val="2969254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consensus irrelevant?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[T]he work of science has nothing whatever to do with consensus. Consensus is the business of politics. Science, on the contrary, requires only one investigator who happens to be right, which means that he or she has results that are verifiable by reference to the real world. In science consensus is irrelevant. What is relevant is reproducible results.</a:t>
            </a:r>
          </a:p>
          <a:p>
            <a:pPr marL="0" indent="0">
              <a:buNone/>
            </a:pPr>
            <a:endParaRPr lang="en-US" dirty="0"/>
          </a:p>
          <a:p>
            <a:pPr marL="0" indent="0">
              <a:buNone/>
            </a:pPr>
            <a:r>
              <a:rPr lang="en-US" dirty="0"/>
              <a:t>—Michael Crichton, from “Aliens Cause Global Warming,” a lecture given at California Institute of Technology, Pasadena, California, January 17, 2003</a:t>
            </a:r>
          </a:p>
        </p:txBody>
      </p:sp>
    </p:spTree>
    <p:extLst>
      <p:ext uri="{BB962C8B-B14F-4D97-AF65-F5344CB8AC3E}">
        <p14:creationId xmlns:p14="http://schemas.microsoft.com/office/powerpoint/2010/main" val="4005602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Reproducibility</a:t>
            </a:r>
            <a:endParaRPr lang="en-US" dirty="0"/>
          </a:p>
        </p:txBody>
      </p:sp>
      <p:sp>
        <p:nvSpPr>
          <p:cNvPr id="3" name="Content Placeholder 2"/>
          <p:cNvSpPr>
            <a:spLocks noGrp="1"/>
          </p:cNvSpPr>
          <p:nvPr>
            <p:ph idx="1"/>
          </p:nvPr>
        </p:nvSpPr>
        <p:spPr/>
        <p:txBody>
          <a:bodyPr/>
          <a:lstStyle/>
          <a:p>
            <a:r>
              <a:rPr lang="en-US" dirty="0"/>
              <a:t>The extent to which measurements or observations agree when performed by different individuals defines this important tenet of the scientific method. </a:t>
            </a:r>
          </a:p>
        </p:txBody>
      </p:sp>
      <p:pic>
        <p:nvPicPr>
          <p:cNvPr id="4" name="Picture 3"/>
          <p:cNvPicPr>
            <a:picLocks noChangeAspect="1"/>
          </p:cNvPicPr>
          <p:nvPr/>
        </p:nvPicPr>
        <p:blipFill rotWithShape="1">
          <a:blip r:embed="rId3"/>
          <a:srcRect l="14352" t="30694" r="47592"/>
          <a:stretch/>
        </p:blipFill>
        <p:spPr>
          <a:xfrm>
            <a:off x="457200" y="3714750"/>
            <a:ext cx="7829550" cy="9505950"/>
          </a:xfrm>
          <a:prstGeom prst="rect">
            <a:avLst/>
          </a:prstGeom>
        </p:spPr>
      </p:pic>
    </p:spTree>
    <p:extLst>
      <p:ext uri="{BB962C8B-B14F-4D97-AF65-F5344CB8AC3E}">
        <p14:creationId xmlns:p14="http://schemas.microsoft.com/office/powerpoint/2010/main" val="3843398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hlinkClick r:id="rId2"/>
              </a:rPr>
              <a:t>Reproducible-Science-Curriculum</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3"/>
          <a:srcRect l="19538" t="18889" r="41203"/>
          <a:stretch/>
        </p:blipFill>
        <p:spPr>
          <a:xfrm>
            <a:off x="457200" y="1600200"/>
            <a:ext cx="8077200" cy="11125200"/>
          </a:xfrm>
          <a:prstGeom prst="rect">
            <a:avLst/>
          </a:prstGeom>
        </p:spPr>
      </p:pic>
    </p:spTree>
    <p:extLst>
      <p:ext uri="{BB962C8B-B14F-4D97-AF65-F5344CB8AC3E}">
        <p14:creationId xmlns:p14="http://schemas.microsoft.com/office/powerpoint/2010/main" val="827298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 vs. Replicability</a:t>
            </a:r>
          </a:p>
        </p:txBody>
      </p:sp>
      <p:sp>
        <p:nvSpPr>
          <p:cNvPr id="3" name="Content Placeholder 2"/>
          <p:cNvSpPr>
            <a:spLocks noGrp="1"/>
          </p:cNvSpPr>
          <p:nvPr>
            <p:ph idx="1"/>
          </p:nvPr>
        </p:nvSpPr>
        <p:spPr/>
        <p:txBody>
          <a:bodyPr>
            <a:normAutofit fontScale="70000" lnSpcReduction="20000"/>
          </a:bodyPr>
          <a:lstStyle/>
          <a:p>
            <a:r>
              <a:rPr lang="en-US" dirty="0"/>
              <a:t>Replicability is assessed by performing an experiment under exactly the same conditions at different times</a:t>
            </a:r>
          </a:p>
          <a:p>
            <a:r>
              <a:rPr lang="en-US" dirty="0"/>
              <a:t>reproducibility is assessed by performing similar, but not identical, experiments at different times, in different locations, and under somewhat different experimental conditions. </a:t>
            </a:r>
          </a:p>
          <a:p>
            <a:r>
              <a:rPr lang="en-US" dirty="0"/>
              <a:t>replicability reflects the technical stringency or precision of a specific experiment</a:t>
            </a:r>
          </a:p>
          <a:p>
            <a:r>
              <a:rPr lang="en-US" dirty="0"/>
              <a:t> reproducibility reflects the fundamental accuracy of an experimental observation</a:t>
            </a:r>
          </a:p>
          <a:p>
            <a:r>
              <a:rPr lang="en-US" dirty="0"/>
              <a:t>a precisely conducted experiment can be inaccurate, and an accurate experiment may be performed imprecisely—especially in biomedicine where many factors can account for irreproducible results</a:t>
            </a:r>
          </a:p>
        </p:txBody>
      </p:sp>
    </p:spTree>
    <p:extLst>
      <p:ext uri="{BB962C8B-B14F-4D97-AF65-F5344CB8AC3E}">
        <p14:creationId xmlns:p14="http://schemas.microsoft.com/office/powerpoint/2010/main" val="1378668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and Irreproducibility</a:t>
            </a:r>
          </a:p>
        </p:txBody>
      </p:sp>
      <p:sp>
        <p:nvSpPr>
          <p:cNvPr id="3" name="Content Placeholder 2"/>
          <p:cNvSpPr>
            <a:spLocks noGrp="1"/>
          </p:cNvSpPr>
          <p:nvPr>
            <p:ph idx="1"/>
          </p:nvPr>
        </p:nvSpPr>
        <p:spPr/>
        <p:txBody>
          <a:bodyPr>
            <a:normAutofit fontScale="62500" lnSpcReduction="20000"/>
          </a:bodyPr>
          <a:lstStyle/>
          <a:p>
            <a:pPr marL="0" indent="0">
              <a:buNone/>
            </a:pPr>
            <a:endParaRPr lang="en-US" dirty="0"/>
          </a:p>
          <a:p>
            <a:r>
              <a:rPr lang="en-US" dirty="0"/>
              <a:t>errors in design, data analysis, and data interpretation. </a:t>
            </a:r>
          </a:p>
          <a:p>
            <a:r>
              <a:rPr lang="en-US" dirty="0"/>
              <a:t>Bias clearly plays an important role in promoting false-positive results. </a:t>
            </a:r>
          </a:p>
          <a:p>
            <a:r>
              <a:rPr lang="en-US" dirty="0"/>
              <a:t>Reasons for bias:</a:t>
            </a:r>
          </a:p>
          <a:p>
            <a:pPr lvl="1"/>
            <a:r>
              <a:rPr lang="en-US" dirty="0"/>
              <a:t>lack of experimental balance leading to an impassioned belief in one particular experimental outcome clouding objectivity;</a:t>
            </a:r>
          </a:p>
          <a:p>
            <a:pPr lvl="1"/>
            <a:r>
              <a:rPr lang="en-US" dirty="0"/>
              <a:t> perceived pressure to publish for academic advancement or to enhance the likelihood of competing successfully for grant funding</a:t>
            </a:r>
            <a:r>
              <a:rPr lang="en-US" baseline="30000" dirty="0">
                <a:hlinkClick r:id="rId2"/>
              </a:rPr>
              <a:t>7</a:t>
            </a:r>
            <a:r>
              <a:rPr lang="en-US" dirty="0"/>
              <a:t>; and the lack of appeal of negative (or neutral) studies in most high-impact journals. </a:t>
            </a:r>
          </a:p>
          <a:p>
            <a:r>
              <a:rPr lang="en-US" dirty="0"/>
              <a:t>study illustrating the inverse relationship between the scientific hierarchy (physical sciences at the top, social sciences at the bottom, and biological sciences in between) and the publication frequency of “positive” results</a:t>
            </a:r>
          </a:p>
          <a:p>
            <a:r>
              <a:rPr lang="en-US" dirty="0"/>
              <a:t>Random and systematic  errors contribute as well</a:t>
            </a:r>
          </a:p>
        </p:txBody>
      </p:sp>
    </p:spTree>
    <p:extLst>
      <p:ext uri="{BB962C8B-B14F-4D97-AF65-F5344CB8AC3E}">
        <p14:creationId xmlns:p14="http://schemas.microsoft.com/office/powerpoint/2010/main" val="3661019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Impact of Rarity on Irreproducibility</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Black swan (</a:t>
            </a:r>
            <a:r>
              <a:rPr lang="en-US" dirty="0" err="1"/>
              <a:t>Taleb</a:t>
            </a:r>
            <a:r>
              <a:rPr lang="en-US" dirty="0"/>
              <a:t>)</a:t>
            </a:r>
          </a:p>
          <a:p>
            <a:r>
              <a:rPr lang="en-US" dirty="0"/>
              <a:t>outcome is theoretically reproducible, but so rare that a sufficient number of experiments needed to determine its frequency exceeds feasibility </a:t>
            </a:r>
          </a:p>
          <a:p>
            <a:r>
              <a:rPr lang="en-US" dirty="0"/>
              <a:t>Owing to its inherent rarity, it is effectively impossible to explain away an irreproducible result on the basis of a rare, singular event for which no supportive evidence can be marshaled</a:t>
            </a:r>
          </a:p>
          <a:p>
            <a:r>
              <a:rPr lang="en-US" dirty="0"/>
              <a:t>Examples of irreproducible events in environmental fields?</a:t>
            </a:r>
          </a:p>
        </p:txBody>
      </p:sp>
    </p:spTree>
    <p:extLst>
      <p:ext uri="{BB962C8B-B14F-4D97-AF65-F5344CB8AC3E}">
        <p14:creationId xmlns:p14="http://schemas.microsoft.com/office/powerpoint/2010/main" val="785838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 mess we’re in…</a:t>
            </a:r>
          </a:p>
        </p:txBody>
      </p:sp>
      <p:sp>
        <p:nvSpPr>
          <p:cNvPr id="3" name="Content Placeholder 2"/>
          <p:cNvSpPr>
            <a:spLocks noGrp="1"/>
          </p:cNvSpPr>
          <p:nvPr>
            <p:ph idx="1"/>
          </p:nvPr>
        </p:nvSpPr>
        <p:spPr/>
        <p:txBody>
          <a:bodyPr>
            <a:normAutofit fontScale="55000" lnSpcReduction="20000"/>
          </a:bodyPr>
          <a:lstStyle/>
          <a:p>
            <a:r>
              <a:rPr lang="en-US" dirty="0"/>
              <a:t>Over the past decade, the number of journal articles worldwide doubled from 1.1 to 1.9 million. </a:t>
            </a:r>
          </a:p>
          <a:p>
            <a:r>
              <a:rPr lang="en-US" dirty="0"/>
              <a:t>Of these, 0.5 million articles are published in the field of biomedicine, for an output of 1400 articles per day. </a:t>
            </a:r>
          </a:p>
          <a:p>
            <a:r>
              <a:rPr lang="en-US" dirty="0"/>
              <a:t>Given this volume alone, is it any wonder that an increasing number of articles are being published that contain irreproducible results?</a:t>
            </a:r>
          </a:p>
          <a:p>
            <a:r>
              <a:rPr lang="en-US" dirty="0"/>
              <a:t> Further-more, with the growth in search technologies, a greater number of articles is being retracted over time: ~40/year in the late 1990s, ~300 in 2010, and ~400 in 2011.</a:t>
            </a:r>
          </a:p>
          <a:p>
            <a:r>
              <a:rPr lang="en-US" dirty="0"/>
              <a:t> The reasons for these retractions include plagiarism, data manipulation (especially in figures), and proven data falsification; </a:t>
            </a:r>
          </a:p>
          <a:p>
            <a:r>
              <a:rPr lang="en-US" dirty="0"/>
              <a:t>however, irreproducibility resulting from innocent causes may also be included in this pool of retracted publications without being recognized as such. </a:t>
            </a:r>
          </a:p>
          <a:p>
            <a:r>
              <a:rPr lang="en-US" dirty="0"/>
              <a:t>With as many as 50% of all articles listed in PubMed never cited at all, one can conclude either that the work is of minimal significance and not worthy of further pursuit or that it has been pursued and could not be reproduced. </a:t>
            </a:r>
          </a:p>
          <a:p>
            <a:r>
              <a:rPr lang="en-US" dirty="0"/>
              <a:t>The extent to which these two explanations account for this statistic has not been (nor cannot easily be) determined.</a:t>
            </a:r>
          </a:p>
        </p:txBody>
      </p:sp>
    </p:spTree>
    <p:extLst>
      <p:ext uri="{BB962C8B-B14F-4D97-AF65-F5344CB8AC3E}">
        <p14:creationId xmlns:p14="http://schemas.microsoft.com/office/powerpoint/2010/main" val="3527755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89BE-1015-42E7-850F-2535761773B3}"/>
              </a:ext>
            </a:extLst>
          </p:cNvPr>
          <p:cNvSpPr>
            <a:spLocks noGrp="1"/>
          </p:cNvSpPr>
          <p:nvPr>
            <p:ph type="title"/>
          </p:nvPr>
        </p:nvSpPr>
        <p:spPr/>
        <p:txBody>
          <a:bodyPr/>
          <a:lstStyle/>
          <a:p>
            <a:r>
              <a:rPr lang="en-US" dirty="0"/>
              <a:t>What you will be doing</a:t>
            </a:r>
          </a:p>
        </p:txBody>
      </p:sp>
      <p:sp>
        <p:nvSpPr>
          <p:cNvPr id="3" name="Content Placeholder 2">
            <a:extLst>
              <a:ext uri="{FF2B5EF4-FFF2-40B4-BE49-F238E27FC236}">
                <a16:creationId xmlns:a16="http://schemas.microsoft.com/office/drawing/2014/main" id="{846F3CEE-D238-4C23-B14E-A67D5B1775FB}"/>
              </a:ext>
            </a:extLst>
          </p:cNvPr>
          <p:cNvSpPr>
            <a:spLocks noGrp="1"/>
          </p:cNvSpPr>
          <p:nvPr>
            <p:ph idx="1"/>
          </p:nvPr>
        </p:nvSpPr>
        <p:spPr/>
        <p:txBody>
          <a:bodyPr/>
          <a:lstStyle/>
          <a:p>
            <a:r>
              <a:rPr lang="en-US" dirty="0"/>
              <a:t>Class Wed and next Wed in MLIB 1110 (no class Monday)</a:t>
            </a:r>
          </a:p>
          <a:p>
            <a:r>
              <a:rPr lang="en-US" dirty="0"/>
              <a:t>Read chapter 2 in text</a:t>
            </a:r>
          </a:p>
          <a:p>
            <a:r>
              <a:rPr lang="en-US" dirty="0"/>
              <a:t>Read chapter 2 Notes</a:t>
            </a:r>
          </a:p>
          <a:p>
            <a:r>
              <a:rPr lang="en-US" dirty="0"/>
              <a:t>In class Assignment 3 on Wednesday</a:t>
            </a:r>
          </a:p>
          <a:p>
            <a:r>
              <a:rPr lang="en-US" dirty="0"/>
              <a:t>Complete Assignment 4 as really basic introduction to Matlab</a:t>
            </a:r>
          </a:p>
          <a:p>
            <a:pPr lvl="1"/>
            <a:r>
              <a:rPr lang="en-US" dirty="0"/>
              <a:t>Due 22nd</a:t>
            </a:r>
          </a:p>
        </p:txBody>
      </p:sp>
    </p:spTree>
    <p:extLst>
      <p:ext uri="{BB962C8B-B14F-4D97-AF65-F5344CB8AC3E}">
        <p14:creationId xmlns:p14="http://schemas.microsoft.com/office/powerpoint/2010/main" val="1803139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1182"/>
          </a:xfrm>
        </p:spPr>
        <p:txBody>
          <a:bodyPr>
            <a:normAutofit fontScale="90000"/>
          </a:bodyPr>
          <a:lstStyle/>
          <a:p>
            <a:r>
              <a:rPr lang="en-US" dirty="0"/>
              <a:t>Taking Steps</a:t>
            </a:r>
          </a:p>
        </p:txBody>
      </p:sp>
      <p:sp>
        <p:nvSpPr>
          <p:cNvPr id="3" name="Content Placeholder 2"/>
          <p:cNvSpPr>
            <a:spLocks noGrp="1"/>
          </p:cNvSpPr>
          <p:nvPr>
            <p:ph idx="1"/>
          </p:nvPr>
        </p:nvSpPr>
        <p:spPr>
          <a:xfrm>
            <a:off x="350520" y="1039020"/>
            <a:ext cx="4960620" cy="5651340"/>
          </a:xfrm>
        </p:spPr>
        <p:txBody>
          <a:bodyPr>
            <a:normAutofit fontScale="77500" lnSpcReduction="20000"/>
          </a:bodyPr>
          <a:lstStyle/>
          <a:p>
            <a:r>
              <a:rPr lang="en-US" dirty="0">
                <a:hlinkClick r:id="rId2"/>
              </a:rPr>
              <a:t>Nature</a:t>
            </a:r>
            <a:endParaRPr lang="en-US" dirty="0"/>
          </a:p>
          <a:p>
            <a:r>
              <a:rPr lang="en-US" dirty="0"/>
              <a:t>Reproducibility, </a:t>
            </a:r>
            <a:r>
              <a:rPr lang="en-US" dirty="0" err="1"/>
              <a:t>rigour</a:t>
            </a:r>
            <a:r>
              <a:rPr lang="en-US" dirty="0"/>
              <a:t>, transparency and independent verification are cornerstones of the scientific method. Of course, just because a result is reproducible does not make it right, and just because it is not reproducible does not make it wrong.</a:t>
            </a:r>
          </a:p>
          <a:p>
            <a:r>
              <a:rPr lang="en-US" dirty="0"/>
              <a:t>The guidelines recommend that journals include in their information for authors their policies for statistical analysis and how they review the statistical accuracy of work under consideration.</a:t>
            </a:r>
          </a:p>
        </p:txBody>
      </p:sp>
      <p:pic>
        <p:nvPicPr>
          <p:cNvPr id="4" name="Picture 3"/>
          <p:cNvPicPr>
            <a:picLocks noChangeAspect="1"/>
          </p:cNvPicPr>
          <p:nvPr/>
        </p:nvPicPr>
        <p:blipFill rotWithShape="1">
          <a:blip r:embed="rId3"/>
          <a:srcRect l="22362" t="19306" r="41156" b="14384"/>
          <a:stretch/>
        </p:blipFill>
        <p:spPr>
          <a:xfrm>
            <a:off x="5311140" y="1206660"/>
            <a:ext cx="3694424" cy="4476750"/>
          </a:xfrm>
          <a:prstGeom prst="rect">
            <a:avLst/>
          </a:prstGeom>
        </p:spPr>
      </p:pic>
    </p:spTree>
    <p:extLst>
      <p:ext uri="{BB962C8B-B14F-4D97-AF65-F5344CB8AC3E}">
        <p14:creationId xmlns:p14="http://schemas.microsoft.com/office/powerpoint/2010/main" val="3671520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70FF1-C6C9-4F58-957C-61732D3C49A8}"/>
              </a:ext>
            </a:extLst>
          </p:cNvPr>
          <p:cNvSpPr>
            <a:spLocks noGrp="1"/>
          </p:cNvSpPr>
          <p:nvPr>
            <p:ph type="title"/>
          </p:nvPr>
        </p:nvSpPr>
        <p:spPr/>
        <p:txBody>
          <a:bodyPr>
            <a:normAutofit fontScale="90000"/>
          </a:bodyPr>
          <a:lstStyle/>
          <a:p>
            <a:r>
              <a:rPr lang="en-US" dirty="0"/>
              <a:t>Great Salt Lake</a:t>
            </a:r>
            <a:br>
              <a:rPr lang="en-US" dirty="0"/>
            </a:br>
            <a:r>
              <a:rPr lang="en-US" dirty="0"/>
              <a:t>January 9, 2019</a:t>
            </a:r>
          </a:p>
        </p:txBody>
      </p:sp>
      <p:pic>
        <p:nvPicPr>
          <p:cNvPr id="4" name="Content Placeholder 3">
            <a:extLst>
              <a:ext uri="{FF2B5EF4-FFF2-40B4-BE49-F238E27FC236}">
                <a16:creationId xmlns:a16="http://schemas.microsoft.com/office/drawing/2014/main" id="{B054E88C-4232-4EB8-BD2B-E48F51C0A46B}"/>
              </a:ext>
            </a:extLst>
          </p:cNvPr>
          <p:cNvPicPr>
            <a:picLocks noGrp="1" noChangeAspect="1"/>
          </p:cNvPicPr>
          <p:nvPr>
            <p:ph idx="1"/>
          </p:nvPr>
        </p:nvPicPr>
        <p:blipFill>
          <a:blip r:embed="rId2"/>
          <a:stretch>
            <a:fillRect/>
          </a:stretch>
        </p:blipFill>
        <p:spPr>
          <a:xfrm>
            <a:off x="1656737" y="1600200"/>
            <a:ext cx="5830525" cy="4525963"/>
          </a:xfrm>
          <a:prstGeom prst="rect">
            <a:avLst/>
          </a:prstGeom>
        </p:spPr>
      </p:pic>
    </p:spTree>
    <p:extLst>
      <p:ext uri="{BB962C8B-B14F-4D97-AF65-F5344CB8AC3E}">
        <p14:creationId xmlns:p14="http://schemas.microsoft.com/office/powerpoint/2010/main" val="3128901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8017-4A3D-4684-AB68-254FDAE6D390}"/>
              </a:ext>
            </a:extLst>
          </p:cNvPr>
          <p:cNvSpPr>
            <a:spLocks noGrp="1"/>
          </p:cNvSpPr>
          <p:nvPr>
            <p:ph type="title"/>
          </p:nvPr>
        </p:nvSpPr>
        <p:spPr/>
        <p:txBody>
          <a:bodyPr>
            <a:normAutofit fontScale="90000"/>
          </a:bodyPr>
          <a:lstStyle/>
          <a:p>
            <a:r>
              <a:rPr lang="en-US" dirty="0"/>
              <a:t>Great Salt Lake</a:t>
            </a:r>
            <a:br>
              <a:rPr lang="en-US" dirty="0"/>
            </a:br>
            <a:r>
              <a:rPr lang="en-US" dirty="0"/>
              <a:t>December 25, 2000</a:t>
            </a:r>
          </a:p>
        </p:txBody>
      </p:sp>
      <p:pic>
        <p:nvPicPr>
          <p:cNvPr id="4" name="Content Placeholder 3">
            <a:extLst>
              <a:ext uri="{FF2B5EF4-FFF2-40B4-BE49-F238E27FC236}">
                <a16:creationId xmlns:a16="http://schemas.microsoft.com/office/drawing/2014/main" id="{F5CF8135-3A73-4004-ADF5-AD87D34A7F9C}"/>
              </a:ext>
            </a:extLst>
          </p:cNvPr>
          <p:cNvPicPr>
            <a:picLocks noGrp="1" noChangeAspect="1"/>
          </p:cNvPicPr>
          <p:nvPr>
            <p:ph idx="1"/>
          </p:nvPr>
        </p:nvPicPr>
        <p:blipFill>
          <a:blip r:embed="rId2"/>
          <a:stretch>
            <a:fillRect/>
          </a:stretch>
        </p:blipFill>
        <p:spPr>
          <a:xfrm>
            <a:off x="1788793" y="1600200"/>
            <a:ext cx="5566414" cy="4525963"/>
          </a:xfrm>
          <a:prstGeom prst="rect">
            <a:avLst/>
          </a:prstGeom>
        </p:spPr>
      </p:pic>
    </p:spTree>
    <p:extLst>
      <p:ext uri="{BB962C8B-B14F-4D97-AF65-F5344CB8AC3E}">
        <p14:creationId xmlns:p14="http://schemas.microsoft.com/office/powerpoint/2010/main" val="3401642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 Salt Lake</a:t>
            </a:r>
          </a:p>
        </p:txBody>
      </p:sp>
      <p:sp>
        <p:nvSpPr>
          <p:cNvPr id="7" name="Content Placeholder 6"/>
          <p:cNvSpPr>
            <a:spLocks noGrp="1"/>
          </p:cNvSpPr>
          <p:nvPr>
            <p:ph idx="1"/>
          </p:nvPr>
        </p:nvSpPr>
        <p:spPr>
          <a:xfrm>
            <a:off x="425450" y="1295400"/>
            <a:ext cx="8229600" cy="4525963"/>
          </a:xfrm>
        </p:spPr>
        <p:txBody>
          <a:bodyPr/>
          <a:lstStyle/>
          <a:p>
            <a:r>
              <a:rPr lang="en-US" dirty="0">
                <a:hlinkClick r:id="rId2"/>
              </a:rPr>
              <a:t>http://ut.water.usgs.gov/greatsaltlake/elevations/</a:t>
            </a:r>
            <a:endParaRPr lang="en-US" dirty="0"/>
          </a:p>
          <a:p>
            <a:pPr marL="0" indent="0">
              <a:buNone/>
            </a:pPr>
            <a:endParaRPr lang="en-US" dirty="0"/>
          </a:p>
        </p:txBody>
      </p:sp>
      <p:pic>
        <p:nvPicPr>
          <p:cNvPr id="149506" name="Picture 2" descr="http://ut.water.usgs.gov/greatsaltlake/elevations/images/hyps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514600"/>
            <a:ext cx="51816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562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68A0-673A-4408-9AF9-F5536D13C65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BA9E4F9-8537-4C64-954B-1F2B1531D22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5128" t="8734" r="7527" b="7767"/>
          <a:stretch/>
        </p:blipFill>
        <p:spPr bwMode="auto">
          <a:xfrm>
            <a:off x="533400" y="76200"/>
            <a:ext cx="8382000" cy="67056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CECE7D70-093A-4D20-8B2F-1193731B8388}"/>
              </a:ext>
            </a:extLst>
          </p:cNvPr>
          <p:cNvSpPr txBox="1"/>
          <p:nvPr/>
        </p:nvSpPr>
        <p:spPr>
          <a:xfrm>
            <a:off x="1371600" y="476806"/>
            <a:ext cx="2326278" cy="369332"/>
          </a:xfrm>
          <a:prstGeom prst="rect">
            <a:avLst/>
          </a:prstGeom>
          <a:noFill/>
        </p:spPr>
        <p:txBody>
          <a:bodyPr wrap="none" rtlCol="0">
            <a:spAutoFit/>
          </a:bodyPr>
          <a:lstStyle/>
          <a:p>
            <a:r>
              <a:rPr lang="en-US" dirty="0"/>
              <a:t>Great Salt Lake level</a:t>
            </a:r>
          </a:p>
        </p:txBody>
      </p:sp>
      <p:sp>
        <p:nvSpPr>
          <p:cNvPr id="6" name="TextBox 5">
            <a:extLst>
              <a:ext uri="{FF2B5EF4-FFF2-40B4-BE49-F238E27FC236}">
                <a16:creationId xmlns:a16="http://schemas.microsoft.com/office/drawing/2014/main" id="{B7069FDC-69E9-47C3-87C5-C58ACD38F38A}"/>
              </a:ext>
            </a:extLst>
          </p:cNvPr>
          <p:cNvSpPr txBox="1"/>
          <p:nvPr/>
        </p:nvSpPr>
        <p:spPr>
          <a:xfrm>
            <a:off x="1371600" y="2514600"/>
            <a:ext cx="1980029" cy="369332"/>
          </a:xfrm>
          <a:prstGeom prst="rect">
            <a:avLst/>
          </a:prstGeom>
          <a:noFill/>
        </p:spPr>
        <p:txBody>
          <a:bodyPr wrap="none" rtlCol="0">
            <a:spAutoFit/>
          </a:bodyPr>
          <a:lstStyle/>
          <a:p>
            <a:r>
              <a:rPr lang="en-US" dirty="0"/>
              <a:t>Utah precipitation</a:t>
            </a:r>
          </a:p>
        </p:txBody>
      </p:sp>
      <p:sp>
        <p:nvSpPr>
          <p:cNvPr id="7" name="TextBox 6">
            <a:extLst>
              <a:ext uri="{FF2B5EF4-FFF2-40B4-BE49-F238E27FC236}">
                <a16:creationId xmlns:a16="http://schemas.microsoft.com/office/drawing/2014/main" id="{34580235-445B-4860-B93D-1CF8E9540B03}"/>
              </a:ext>
            </a:extLst>
          </p:cNvPr>
          <p:cNvSpPr txBox="1"/>
          <p:nvPr/>
        </p:nvSpPr>
        <p:spPr>
          <a:xfrm>
            <a:off x="1407622" y="4724400"/>
            <a:ext cx="1980029" cy="369332"/>
          </a:xfrm>
          <a:prstGeom prst="rect">
            <a:avLst/>
          </a:prstGeom>
          <a:noFill/>
        </p:spPr>
        <p:txBody>
          <a:bodyPr wrap="none" rtlCol="0">
            <a:spAutoFit/>
          </a:bodyPr>
          <a:lstStyle/>
          <a:p>
            <a:r>
              <a:rPr lang="en-US" dirty="0"/>
              <a:t>Utah temperature</a:t>
            </a:r>
          </a:p>
        </p:txBody>
      </p:sp>
    </p:spTree>
    <p:extLst>
      <p:ext uri="{BB962C8B-B14F-4D97-AF65-F5344CB8AC3E}">
        <p14:creationId xmlns:p14="http://schemas.microsoft.com/office/powerpoint/2010/main" val="1073270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EB5900C0-7B12-4F32-B2A7-F8923196B19F}"/>
              </a:ext>
            </a:extLst>
          </p:cNvPr>
          <p:cNvPicPr>
            <a:picLocks/>
          </p:cNvPicPr>
          <p:nvPr/>
        </p:nvPicPr>
        <p:blipFill rotWithShape="1">
          <a:blip r:embed="rId2">
            <a:extLst>
              <a:ext uri="{28A0092B-C50C-407E-A947-70E740481C1C}">
                <a14:useLocalDpi xmlns:a14="http://schemas.microsoft.com/office/drawing/2010/main" val="0"/>
              </a:ext>
            </a:extLst>
          </a:blip>
          <a:srcRect l="5128" t="8734" r="7527" b="7767"/>
          <a:stretch/>
        </p:blipFill>
        <p:spPr bwMode="auto">
          <a:xfrm>
            <a:off x="685800" y="304800"/>
            <a:ext cx="8382000" cy="6705600"/>
          </a:xfrm>
          <a:prstGeom prst="rect">
            <a:avLst/>
          </a:prstGeom>
          <a:ln>
            <a:noFill/>
          </a:ln>
          <a:extLst>
            <a:ext uri="{53640926-AAD7-44D8-BBD7-CCE9431645EC}">
              <a14:shadowObscured xmlns:a14="http://schemas.microsoft.com/office/drawing/2010/main"/>
            </a:ext>
          </a:extLst>
        </p:spPr>
      </p:pic>
      <p:sp>
        <p:nvSpPr>
          <p:cNvPr id="4" name="Freeform: Shape 3">
            <a:extLst>
              <a:ext uri="{FF2B5EF4-FFF2-40B4-BE49-F238E27FC236}">
                <a16:creationId xmlns:a16="http://schemas.microsoft.com/office/drawing/2014/main" id="{76E5C2F4-A985-479E-AFCC-A969EF385B00}"/>
              </a:ext>
            </a:extLst>
          </p:cNvPr>
          <p:cNvSpPr/>
          <p:nvPr/>
        </p:nvSpPr>
        <p:spPr>
          <a:xfrm>
            <a:off x="1447800" y="838200"/>
            <a:ext cx="7315200" cy="1295400"/>
          </a:xfrm>
          <a:custGeom>
            <a:avLst/>
            <a:gdLst>
              <a:gd name="connsiteX0" fmla="*/ 0 w 4605338"/>
              <a:gd name="connsiteY0" fmla="*/ 490537 h 1071562"/>
              <a:gd name="connsiteX1" fmla="*/ 304800 w 4605338"/>
              <a:gd name="connsiteY1" fmla="*/ 747712 h 1071562"/>
              <a:gd name="connsiteX2" fmla="*/ 566738 w 4605338"/>
              <a:gd name="connsiteY2" fmla="*/ 428625 h 1071562"/>
              <a:gd name="connsiteX3" fmla="*/ 1085850 w 4605338"/>
              <a:gd name="connsiteY3" fmla="*/ 361950 h 1071562"/>
              <a:gd name="connsiteX4" fmla="*/ 1557338 w 4605338"/>
              <a:gd name="connsiteY4" fmla="*/ 852487 h 1071562"/>
              <a:gd name="connsiteX5" fmla="*/ 1633538 w 4605338"/>
              <a:gd name="connsiteY5" fmla="*/ 890587 h 1071562"/>
              <a:gd name="connsiteX6" fmla="*/ 2162175 w 4605338"/>
              <a:gd name="connsiteY6" fmla="*/ 595312 h 1071562"/>
              <a:gd name="connsiteX7" fmla="*/ 2514600 w 4605338"/>
              <a:gd name="connsiteY7" fmla="*/ 1071562 h 1071562"/>
              <a:gd name="connsiteX8" fmla="*/ 3019425 w 4605338"/>
              <a:gd name="connsiteY8" fmla="*/ 547687 h 1071562"/>
              <a:gd name="connsiteX9" fmla="*/ 3128963 w 4605338"/>
              <a:gd name="connsiteY9" fmla="*/ 652462 h 1071562"/>
              <a:gd name="connsiteX10" fmla="*/ 3267075 w 4605338"/>
              <a:gd name="connsiteY10" fmla="*/ 552450 h 1071562"/>
              <a:gd name="connsiteX11" fmla="*/ 3409950 w 4605338"/>
              <a:gd name="connsiteY11" fmla="*/ 0 h 1071562"/>
              <a:gd name="connsiteX12" fmla="*/ 3662363 w 4605338"/>
              <a:gd name="connsiteY12" fmla="*/ 657225 h 1071562"/>
              <a:gd name="connsiteX13" fmla="*/ 3919538 w 4605338"/>
              <a:gd name="connsiteY13" fmla="*/ 409575 h 1071562"/>
              <a:gd name="connsiteX14" fmla="*/ 4067175 w 4605338"/>
              <a:gd name="connsiteY14" fmla="*/ 828675 h 1071562"/>
              <a:gd name="connsiteX15" fmla="*/ 4329113 w 4605338"/>
              <a:gd name="connsiteY15" fmla="*/ 871537 h 1071562"/>
              <a:gd name="connsiteX16" fmla="*/ 4362450 w 4605338"/>
              <a:gd name="connsiteY16" fmla="*/ 757237 h 1071562"/>
              <a:gd name="connsiteX17" fmla="*/ 4481513 w 4605338"/>
              <a:gd name="connsiteY17" fmla="*/ 947737 h 1071562"/>
              <a:gd name="connsiteX18" fmla="*/ 4605338 w 4605338"/>
              <a:gd name="connsiteY18" fmla="*/ 947737 h 1071562"/>
              <a:gd name="connsiteX19" fmla="*/ 4605338 w 4605338"/>
              <a:gd name="connsiteY19" fmla="*/ 947737 h 1071562"/>
              <a:gd name="connsiteX20" fmla="*/ 4605338 w 4605338"/>
              <a:gd name="connsiteY20" fmla="*/ 947737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05338" h="1071562">
                <a:moveTo>
                  <a:pt x="0" y="490537"/>
                </a:moveTo>
                <a:lnTo>
                  <a:pt x="304800" y="747712"/>
                </a:lnTo>
                <a:lnTo>
                  <a:pt x="566738" y="428625"/>
                </a:lnTo>
                <a:lnTo>
                  <a:pt x="1085850" y="361950"/>
                </a:lnTo>
                <a:lnTo>
                  <a:pt x="1557338" y="852487"/>
                </a:lnTo>
                <a:lnTo>
                  <a:pt x="1633538" y="890587"/>
                </a:lnTo>
                <a:lnTo>
                  <a:pt x="2162175" y="595312"/>
                </a:lnTo>
                <a:lnTo>
                  <a:pt x="2514600" y="1071562"/>
                </a:lnTo>
                <a:lnTo>
                  <a:pt x="3019425" y="547687"/>
                </a:lnTo>
                <a:lnTo>
                  <a:pt x="3128963" y="652462"/>
                </a:lnTo>
                <a:lnTo>
                  <a:pt x="3267075" y="552450"/>
                </a:lnTo>
                <a:lnTo>
                  <a:pt x="3409950" y="0"/>
                </a:lnTo>
                <a:lnTo>
                  <a:pt x="3662363" y="657225"/>
                </a:lnTo>
                <a:lnTo>
                  <a:pt x="3919538" y="409575"/>
                </a:lnTo>
                <a:lnTo>
                  <a:pt x="4067175" y="828675"/>
                </a:lnTo>
                <a:lnTo>
                  <a:pt x="4329113" y="871537"/>
                </a:lnTo>
                <a:lnTo>
                  <a:pt x="4362450" y="757237"/>
                </a:lnTo>
                <a:lnTo>
                  <a:pt x="4481513" y="947737"/>
                </a:lnTo>
                <a:lnTo>
                  <a:pt x="4605338" y="947737"/>
                </a:lnTo>
                <a:lnTo>
                  <a:pt x="4605338" y="947737"/>
                </a:lnTo>
                <a:lnTo>
                  <a:pt x="4605338" y="947737"/>
                </a:lnTo>
              </a:path>
            </a:pathLst>
          </a:cu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677780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35F3-19F0-4020-B3DA-583A1B77FA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BE4B2E-9E31-40CE-83F1-AA1C2057AF1A}"/>
              </a:ext>
            </a:extLst>
          </p:cNvPr>
          <p:cNvSpPr>
            <a:spLocks noGrp="1"/>
          </p:cNvSpPr>
          <p:nvPr>
            <p:ph idx="1"/>
          </p:nvPr>
        </p:nvSpPr>
        <p:spPr/>
        <p:txBody>
          <a:bodyPr/>
          <a:lstStyle/>
          <a:p>
            <a:pPr marL="0" indent="0">
              <a:buNone/>
            </a:pPr>
            <a:endParaRPr lang="en-US" dirty="0"/>
          </a:p>
        </p:txBody>
      </p:sp>
      <p:grpSp>
        <p:nvGrpSpPr>
          <p:cNvPr id="6" name="Group 5">
            <a:extLst>
              <a:ext uri="{FF2B5EF4-FFF2-40B4-BE49-F238E27FC236}">
                <a16:creationId xmlns:a16="http://schemas.microsoft.com/office/drawing/2014/main" id="{DF4433E3-0B01-4649-9968-A24D17652061}"/>
              </a:ext>
            </a:extLst>
          </p:cNvPr>
          <p:cNvGrpSpPr/>
          <p:nvPr/>
        </p:nvGrpSpPr>
        <p:grpSpPr>
          <a:xfrm>
            <a:off x="1066800" y="274638"/>
            <a:ext cx="7086600" cy="6507162"/>
            <a:chOff x="2302510" y="938848"/>
            <a:chExt cx="4538980" cy="4980305"/>
          </a:xfrm>
        </p:grpSpPr>
        <p:pic>
          <p:nvPicPr>
            <p:cNvPr id="4" name="Picture 3">
              <a:extLst>
                <a:ext uri="{FF2B5EF4-FFF2-40B4-BE49-F238E27FC236}">
                  <a16:creationId xmlns:a16="http://schemas.microsoft.com/office/drawing/2014/main" id="{9C2431AF-9FDC-44D5-A390-9C561B696262}"/>
                </a:ext>
              </a:extLst>
            </p:cNvPr>
            <p:cNvPicPr/>
            <p:nvPr/>
          </p:nvPicPr>
          <p:blipFill rotWithShape="1">
            <a:blip r:embed="rId2">
              <a:extLst>
                <a:ext uri="{28A0092B-C50C-407E-A947-70E740481C1C}">
                  <a14:useLocalDpi xmlns:a14="http://schemas.microsoft.com/office/drawing/2010/main" val="0"/>
                </a:ext>
              </a:extLst>
            </a:blip>
            <a:srcRect l="6010" t="10816" r="8173" b="6726"/>
            <a:stretch/>
          </p:blipFill>
          <p:spPr bwMode="auto">
            <a:xfrm>
              <a:off x="2302510" y="938848"/>
              <a:ext cx="4538980" cy="4361815"/>
            </a:xfrm>
            <a:prstGeom prst="rect">
              <a:avLst/>
            </a:prstGeom>
            <a:ln>
              <a:noFill/>
            </a:ln>
            <a:extLst>
              <a:ext uri="{53640926-AAD7-44D8-BBD7-CCE9431645EC}">
                <a14:shadowObscured xmlns:a14="http://schemas.microsoft.com/office/drawing/2010/main"/>
              </a:ext>
            </a:extLst>
          </p:spPr>
        </p:pic>
        <p:sp>
          <p:nvSpPr>
            <p:cNvPr id="5" name="Text Box 2">
              <a:extLst>
                <a:ext uri="{FF2B5EF4-FFF2-40B4-BE49-F238E27FC236}">
                  <a16:creationId xmlns:a16="http://schemas.microsoft.com/office/drawing/2014/main" id="{D05EAAAD-D8C5-436B-9469-B87CEC966DE4}"/>
                </a:ext>
              </a:extLst>
            </p:cNvPr>
            <p:cNvSpPr txBox="1">
              <a:spLocks noChangeArrowheads="1"/>
            </p:cNvSpPr>
            <p:nvPr/>
          </p:nvSpPr>
          <p:spPr bwMode="auto">
            <a:xfrm>
              <a:off x="2635250" y="5338128"/>
              <a:ext cx="4181475" cy="5810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Figure 2.2. Histogram of lake level using 1m (upper left) and .5 m (upper right) intervals. Empirical probabilities that lake level falls within 1 m intervals (lower left) and within 0.5 m interval (lower right).</a:t>
              </a:r>
            </a:p>
          </p:txBody>
        </p:sp>
      </p:grpSp>
    </p:spTree>
    <p:extLst>
      <p:ext uri="{BB962C8B-B14F-4D97-AF65-F5344CB8AC3E}">
        <p14:creationId xmlns:p14="http://schemas.microsoft.com/office/powerpoint/2010/main" val="2968100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7068-28F1-4594-8C83-AF206091F0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AAF484-503E-43F2-9778-05985CA2D2DA}"/>
              </a:ext>
            </a:extLst>
          </p:cNvPr>
          <p:cNvSpPr>
            <a:spLocks noGrp="1"/>
          </p:cNvSpPr>
          <p:nvPr>
            <p:ph idx="1"/>
          </p:nvPr>
        </p:nvSpPr>
        <p:spPr/>
        <p:txBody>
          <a:bodyPr/>
          <a:lstStyle/>
          <a:p>
            <a:pPr marL="0" indent="0">
              <a:buNone/>
            </a:pPr>
            <a:endParaRPr lang="en-US" dirty="0"/>
          </a:p>
        </p:txBody>
      </p:sp>
      <p:grpSp>
        <p:nvGrpSpPr>
          <p:cNvPr id="4" name="Group 3">
            <a:extLst>
              <a:ext uri="{FF2B5EF4-FFF2-40B4-BE49-F238E27FC236}">
                <a16:creationId xmlns:a16="http://schemas.microsoft.com/office/drawing/2014/main" id="{50A4EFA0-CAC4-4716-8882-2C9CE9E61FA0}"/>
              </a:ext>
            </a:extLst>
          </p:cNvPr>
          <p:cNvGrpSpPr/>
          <p:nvPr/>
        </p:nvGrpSpPr>
        <p:grpSpPr>
          <a:xfrm>
            <a:off x="381000" y="228600"/>
            <a:ext cx="8381999" cy="6934200"/>
            <a:chOff x="0" y="0"/>
            <a:chExt cx="3416935" cy="2954655"/>
          </a:xfrm>
        </p:grpSpPr>
        <p:pic>
          <p:nvPicPr>
            <p:cNvPr id="5" name="Picture 4">
              <a:extLst>
                <a:ext uri="{FF2B5EF4-FFF2-40B4-BE49-F238E27FC236}">
                  <a16:creationId xmlns:a16="http://schemas.microsoft.com/office/drawing/2014/main" id="{5E5BD399-9672-47C4-9B64-140F627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416935" cy="2562860"/>
            </a:xfrm>
            <a:prstGeom prst="rect">
              <a:avLst/>
            </a:prstGeom>
          </p:spPr>
        </p:pic>
        <p:sp>
          <p:nvSpPr>
            <p:cNvPr id="6" name="Text Box 2">
              <a:extLst>
                <a:ext uri="{FF2B5EF4-FFF2-40B4-BE49-F238E27FC236}">
                  <a16:creationId xmlns:a16="http://schemas.microsoft.com/office/drawing/2014/main" id="{22DE8FD2-7F0C-4606-899E-F85B2DBAA463}"/>
                </a:ext>
              </a:extLst>
            </p:cNvPr>
            <p:cNvSpPr txBox="1">
              <a:spLocks noChangeArrowheads="1"/>
            </p:cNvSpPr>
            <p:nvPr/>
          </p:nvSpPr>
          <p:spPr bwMode="auto">
            <a:xfrm>
              <a:off x="333375" y="2562225"/>
              <a:ext cx="2762250" cy="3924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Figure 2.3. Cumulative frequency distribution of lake level.</a:t>
              </a:r>
            </a:p>
          </p:txBody>
        </p:sp>
      </p:grpSp>
    </p:spTree>
    <p:extLst>
      <p:ext uri="{BB962C8B-B14F-4D97-AF65-F5344CB8AC3E}">
        <p14:creationId xmlns:p14="http://schemas.microsoft.com/office/powerpoint/2010/main" val="3254891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0279-F48D-470B-871A-06CB45F317D5}"/>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991708C9-87DA-44E7-8CAE-BECEB47BB0E2}"/>
              </a:ext>
            </a:extLst>
          </p:cNvPr>
          <p:cNvSpPr>
            <a:spLocks noGrp="1"/>
          </p:cNvSpPr>
          <p:nvPr>
            <p:ph idx="1"/>
          </p:nvPr>
        </p:nvSpPr>
        <p:spPr/>
        <p:txBody>
          <a:bodyPr/>
          <a:lstStyle/>
          <a:p>
            <a:endParaRPr lang="en-US"/>
          </a:p>
        </p:txBody>
      </p:sp>
      <p:grpSp>
        <p:nvGrpSpPr>
          <p:cNvPr id="7" name="Group 6">
            <a:extLst>
              <a:ext uri="{FF2B5EF4-FFF2-40B4-BE49-F238E27FC236}">
                <a16:creationId xmlns:a16="http://schemas.microsoft.com/office/drawing/2014/main" id="{0148AD4E-74D6-44A1-8C1E-DCA46A89E457}"/>
              </a:ext>
            </a:extLst>
          </p:cNvPr>
          <p:cNvGrpSpPr/>
          <p:nvPr/>
        </p:nvGrpSpPr>
        <p:grpSpPr>
          <a:xfrm>
            <a:off x="381000" y="304800"/>
            <a:ext cx="8305800" cy="6553200"/>
            <a:chOff x="0" y="0"/>
            <a:chExt cx="3314700" cy="3247708"/>
          </a:xfrm>
        </p:grpSpPr>
        <p:sp>
          <p:nvSpPr>
            <p:cNvPr id="8" name="Text Box 349">
              <a:extLst>
                <a:ext uri="{FF2B5EF4-FFF2-40B4-BE49-F238E27FC236}">
                  <a16:creationId xmlns:a16="http://schemas.microsoft.com/office/drawing/2014/main" id="{5C7E0371-BA20-40BD-AD91-8056A5836ABE}"/>
                </a:ext>
              </a:extLst>
            </p:cNvPr>
            <p:cNvSpPr txBox="1">
              <a:spLocks noChangeArrowheads="1"/>
            </p:cNvSpPr>
            <p:nvPr/>
          </p:nvSpPr>
          <p:spPr bwMode="auto">
            <a:xfrm>
              <a:off x="242887" y="2900363"/>
              <a:ext cx="3071495" cy="3473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Figure 2.4. Boxplots of lake level (left), Utah precipitation (center), and Utah temperature (right).</a:t>
              </a:r>
            </a:p>
          </p:txBody>
        </p:sp>
        <p:pic>
          <p:nvPicPr>
            <p:cNvPr id="9" name="Picture 8">
              <a:extLst>
                <a:ext uri="{FF2B5EF4-FFF2-40B4-BE49-F238E27FC236}">
                  <a16:creationId xmlns:a16="http://schemas.microsoft.com/office/drawing/2014/main" id="{B7E78E40-2502-414C-ACC7-31D98E0607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1" r="7733" b="4273"/>
            <a:stretch/>
          </p:blipFill>
          <p:spPr bwMode="auto">
            <a:xfrm>
              <a:off x="0" y="0"/>
              <a:ext cx="3314700" cy="282384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446790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89BE-1015-42E7-850F-2535761773B3}"/>
              </a:ext>
            </a:extLst>
          </p:cNvPr>
          <p:cNvSpPr>
            <a:spLocks noGrp="1"/>
          </p:cNvSpPr>
          <p:nvPr>
            <p:ph type="title"/>
          </p:nvPr>
        </p:nvSpPr>
        <p:spPr/>
        <p:txBody>
          <a:bodyPr/>
          <a:lstStyle/>
          <a:p>
            <a:r>
              <a:rPr lang="en-US" dirty="0"/>
              <a:t>What you will be doing</a:t>
            </a:r>
          </a:p>
        </p:txBody>
      </p:sp>
      <p:sp>
        <p:nvSpPr>
          <p:cNvPr id="3" name="Content Placeholder 2">
            <a:extLst>
              <a:ext uri="{FF2B5EF4-FFF2-40B4-BE49-F238E27FC236}">
                <a16:creationId xmlns:a16="http://schemas.microsoft.com/office/drawing/2014/main" id="{846F3CEE-D238-4C23-B14E-A67D5B1775FB}"/>
              </a:ext>
            </a:extLst>
          </p:cNvPr>
          <p:cNvSpPr>
            <a:spLocks noGrp="1"/>
          </p:cNvSpPr>
          <p:nvPr>
            <p:ph idx="1"/>
          </p:nvPr>
        </p:nvSpPr>
        <p:spPr/>
        <p:txBody>
          <a:bodyPr/>
          <a:lstStyle/>
          <a:p>
            <a:r>
              <a:rPr lang="en-US" dirty="0"/>
              <a:t>Class Wed and next Wed in MLIB 1110 (no class Monday)</a:t>
            </a:r>
          </a:p>
          <a:p>
            <a:r>
              <a:rPr lang="en-US" dirty="0"/>
              <a:t>Read chapter 2 in text</a:t>
            </a:r>
          </a:p>
          <a:p>
            <a:r>
              <a:rPr lang="en-US" dirty="0"/>
              <a:t>Read chapter 2 Notes</a:t>
            </a:r>
          </a:p>
          <a:p>
            <a:r>
              <a:rPr lang="en-US" dirty="0"/>
              <a:t>In class Assignment 3 on Wednesday</a:t>
            </a:r>
          </a:p>
          <a:p>
            <a:r>
              <a:rPr lang="en-US" dirty="0"/>
              <a:t>Complete Assignment 4 as really basic introduction to Matlab</a:t>
            </a:r>
          </a:p>
          <a:p>
            <a:pPr lvl="1"/>
            <a:r>
              <a:rPr lang="en-US" dirty="0"/>
              <a:t>Due 22nd</a:t>
            </a:r>
          </a:p>
        </p:txBody>
      </p:sp>
    </p:spTree>
    <p:extLst>
      <p:ext uri="{BB962C8B-B14F-4D97-AF65-F5344CB8AC3E}">
        <p14:creationId xmlns:p14="http://schemas.microsoft.com/office/powerpoint/2010/main" val="428895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7E60-5866-4840-B598-9D47BFB1714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AF89C42-AA8B-4850-B15D-AF67297A3372}"/>
              </a:ext>
            </a:extLst>
          </p:cNvPr>
          <p:cNvPicPr>
            <a:picLocks noGrp="1" noChangeAspect="1"/>
          </p:cNvPicPr>
          <p:nvPr>
            <p:ph idx="1"/>
          </p:nvPr>
        </p:nvPicPr>
        <p:blipFill>
          <a:blip r:embed="rId2"/>
          <a:stretch>
            <a:fillRect/>
          </a:stretch>
        </p:blipFill>
        <p:spPr>
          <a:xfrm>
            <a:off x="457200" y="2307826"/>
            <a:ext cx="8229600" cy="3110710"/>
          </a:xfrm>
          <a:prstGeom prst="rect">
            <a:avLst/>
          </a:prstGeom>
        </p:spPr>
      </p:pic>
    </p:spTree>
    <p:extLst>
      <p:ext uri="{BB962C8B-B14F-4D97-AF65-F5344CB8AC3E}">
        <p14:creationId xmlns:p14="http://schemas.microsoft.com/office/powerpoint/2010/main" val="1192599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F33D-7EEA-45F5-B2C5-34FCC28AC66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0FF0C5F-A26C-4EA3-B32B-BA102BF39C78}"/>
              </a:ext>
            </a:extLst>
          </p:cNvPr>
          <p:cNvPicPr>
            <a:picLocks noGrp="1" noChangeAspect="1"/>
          </p:cNvPicPr>
          <p:nvPr>
            <p:ph idx="1"/>
          </p:nvPr>
        </p:nvPicPr>
        <p:blipFill>
          <a:blip r:embed="rId2"/>
          <a:stretch>
            <a:fillRect/>
          </a:stretch>
        </p:blipFill>
        <p:spPr>
          <a:xfrm>
            <a:off x="457200" y="1614760"/>
            <a:ext cx="8229600" cy="4496843"/>
          </a:xfrm>
          <a:prstGeom prst="rect">
            <a:avLst/>
          </a:prstGeom>
        </p:spPr>
      </p:pic>
    </p:spTree>
    <p:extLst>
      <p:ext uri="{BB962C8B-B14F-4D97-AF65-F5344CB8AC3E}">
        <p14:creationId xmlns:p14="http://schemas.microsoft.com/office/powerpoint/2010/main" val="3132848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C1FE-04A1-40B0-9C89-4C1B18A4BFA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59EF1B8-3CBF-49F8-9D29-A3B57D118BCC}"/>
              </a:ext>
            </a:extLst>
          </p:cNvPr>
          <p:cNvPicPr>
            <a:picLocks noGrp="1" noChangeAspect="1"/>
          </p:cNvPicPr>
          <p:nvPr>
            <p:ph idx="1"/>
          </p:nvPr>
        </p:nvPicPr>
        <p:blipFill>
          <a:blip r:embed="rId2"/>
          <a:stretch>
            <a:fillRect/>
          </a:stretch>
        </p:blipFill>
        <p:spPr>
          <a:xfrm>
            <a:off x="484908" y="274638"/>
            <a:ext cx="7211291" cy="6197904"/>
          </a:xfrm>
          <a:prstGeom prst="rect">
            <a:avLst/>
          </a:prstGeom>
        </p:spPr>
      </p:pic>
    </p:spTree>
    <p:extLst>
      <p:ext uri="{BB962C8B-B14F-4D97-AF65-F5344CB8AC3E}">
        <p14:creationId xmlns:p14="http://schemas.microsoft.com/office/powerpoint/2010/main" val="715941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284E-11E2-4E5D-88BC-D67527111F0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D14F262-15CE-438E-A7EB-7615B524FC14}"/>
              </a:ext>
            </a:extLst>
          </p:cNvPr>
          <p:cNvPicPr>
            <a:picLocks noGrp="1" noChangeAspect="1"/>
          </p:cNvPicPr>
          <p:nvPr>
            <p:ph idx="1"/>
          </p:nvPr>
        </p:nvPicPr>
        <p:blipFill>
          <a:blip r:embed="rId2"/>
          <a:stretch>
            <a:fillRect/>
          </a:stretch>
        </p:blipFill>
        <p:spPr>
          <a:xfrm>
            <a:off x="457200" y="2173353"/>
            <a:ext cx="8229600" cy="3379657"/>
          </a:xfrm>
          <a:prstGeom prst="rect">
            <a:avLst/>
          </a:prstGeom>
        </p:spPr>
      </p:pic>
    </p:spTree>
    <p:extLst>
      <p:ext uri="{BB962C8B-B14F-4D97-AF65-F5344CB8AC3E}">
        <p14:creationId xmlns:p14="http://schemas.microsoft.com/office/powerpoint/2010/main" val="3024502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B391-C907-4DE3-B416-63108EF6BCE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CA02140-1D40-4305-94C7-CEA10BF7C2FC}"/>
              </a:ext>
            </a:extLst>
          </p:cNvPr>
          <p:cNvPicPr>
            <a:picLocks noGrp="1" noChangeAspect="1"/>
          </p:cNvPicPr>
          <p:nvPr>
            <p:ph idx="1"/>
          </p:nvPr>
        </p:nvPicPr>
        <p:blipFill>
          <a:blip r:embed="rId2"/>
          <a:stretch>
            <a:fillRect/>
          </a:stretch>
        </p:blipFill>
        <p:spPr>
          <a:xfrm>
            <a:off x="457200" y="2402503"/>
            <a:ext cx="8229600" cy="2921356"/>
          </a:xfrm>
          <a:prstGeom prst="rect">
            <a:avLst/>
          </a:prstGeom>
        </p:spPr>
      </p:pic>
    </p:spTree>
    <p:extLst>
      <p:ext uri="{BB962C8B-B14F-4D97-AF65-F5344CB8AC3E}">
        <p14:creationId xmlns:p14="http://schemas.microsoft.com/office/powerpoint/2010/main" val="167535808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2755</TotalTime>
  <Words>1549</Words>
  <Application>Microsoft Office PowerPoint</Application>
  <PresentationFormat>On-screen Show (4:3)</PresentationFormat>
  <Paragraphs>129</Paragraphs>
  <Slides>49</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49</vt:i4>
      </vt:variant>
    </vt:vector>
  </HeadingPairs>
  <TitlesOfParts>
    <vt:vector size="55" baseType="lpstr">
      <vt:lpstr>Arial</vt:lpstr>
      <vt:lpstr>Calibri</vt:lpstr>
      <vt:lpstr>Times New Roman</vt:lpstr>
      <vt:lpstr>Default Design</vt:lpstr>
      <vt:lpstr>Office Theme</vt:lpstr>
      <vt:lpstr>5_Default Design</vt:lpstr>
      <vt:lpstr>ATMOSPHERIC SCIENCES  5040/6040- Environmental Statistics</vt:lpstr>
      <vt:lpstr>Steps for Effective Research</vt:lpstr>
      <vt:lpstr>What you should have been doing...</vt:lpstr>
      <vt:lpstr>What you will be doing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Goal is to Synthesize and Reduce Dimensionality</vt:lpstr>
      <vt:lpstr>Large Dimensionality of Geophysical Data Sets</vt:lpstr>
      <vt:lpstr>Climate</vt:lpstr>
      <vt:lpstr>Climate.gov: 2014 temperature relative to climate normal</vt:lpstr>
      <vt:lpstr>December 2014 temperature anomaly</vt:lpstr>
      <vt:lpstr>Comparing 2014 to 1895-2013</vt:lpstr>
      <vt:lpstr>Why use statistics to describe the environment?</vt:lpstr>
      <vt:lpstr>Baroclininc Wave Growth</vt:lpstr>
      <vt:lpstr>PowerPoint Presentation</vt:lpstr>
      <vt:lpstr>https://www.ncdc.noaa.gov/cag/time-series/global/globe/land_ocean/ytd/12/1880-2016 </vt:lpstr>
      <vt:lpstr>PowerPoint Presentation</vt:lpstr>
      <vt:lpstr>https://www.ncdc.noaa.gov/cag/time-series/global/globe/land_ocean/ytd/12/1880-2016 </vt:lpstr>
      <vt:lpstr> </vt:lpstr>
      <vt:lpstr>Causality vs. Simultaneity?</vt:lpstr>
      <vt:lpstr>CO2</vt:lpstr>
      <vt:lpstr>PowerPoint Presentation</vt:lpstr>
      <vt:lpstr>CO2 on campus</vt:lpstr>
      <vt:lpstr>Is consensus irrelevant?</vt:lpstr>
      <vt:lpstr>Reproducibility</vt:lpstr>
      <vt:lpstr>Reproducible-Science-Curriculum</vt:lpstr>
      <vt:lpstr>Reproducibility vs. Replicability</vt:lpstr>
      <vt:lpstr>Statistics and Irreproducibility</vt:lpstr>
      <vt:lpstr>Impact of Rarity on Irreproducibility</vt:lpstr>
      <vt:lpstr>What a mess we’re in…</vt:lpstr>
      <vt:lpstr>Taking Steps</vt:lpstr>
      <vt:lpstr>Great Salt Lake January 9, 2019</vt:lpstr>
      <vt:lpstr>Great Salt Lake December 25, 2000</vt:lpstr>
      <vt:lpstr>Great Salt Lake</vt:lpstr>
      <vt:lpstr>PowerPoint Presentation</vt:lpstr>
      <vt:lpstr>PowerPoint Presentation</vt:lpstr>
      <vt:lpstr>PowerPoint Presentation</vt:lpstr>
      <vt:lpstr>PowerPoint Presentation</vt:lpstr>
      <vt:lpstr>PowerPoint Presentation</vt:lpstr>
      <vt:lpstr>What you will be doing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Pacific Decadal Oscillation</dc:title>
  <dc:creator>jhorel</dc:creator>
  <cp:lastModifiedBy>john horel</cp:lastModifiedBy>
  <cp:revision>103</cp:revision>
  <cp:lastPrinted>2015-01-12T18:57:00Z</cp:lastPrinted>
  <dcterms:created xsi:type="dcterms:W3CDTF">2008-01-17T16:53:05Z</dcterms:created>
  <dcterms:modified xsi:type="dcterms:W3CDTF">2019-01-13T15:20:43Z</dcterms:modified>
</cp:coreProperties>
</file>